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60" r:id="rId2"/>
    <p:sldId id="261" r:id="rId3"/>
    <p:sldId id="296" r:id="rId4"/>
    <p:sldId id="308" r:id="rId5"/>
    <p:sldId id="297" r:id="rId6"/>
    <p:sldId id="298" r:id="rId7"/>
    <p:sldId id="309" r:id="rId8"/>
    <p:sldId id="310" r:id="rId9"/>
    <p:sldId id="301" r:id="rId10"/>
    <p:sldId id="311" r:id="rId11"/>
    <p:sldId id="299" r:id="rId12"/>
    <p:sldId id="300" r:id="rId13"/>
    <p:sldId id="346" r:id="rId14"/>
    <p:sldId id="312" r:id="rId15"/>
    <p:sldId id="345" r:id="rId16"/>
    <p:sldId id="313" r:id="rId17"/>
    <p:sldId id="281" r:id="rId18"/>
    <p:sldId id="282" r:id="rId19"/>
    <p:sldId id="283" r:id="rId20"/>
    <p:sldId id="314" r:id="rId21"/>
    <p:sldId id="286" r:id="rId22"/>
    <p:sldId id="287" r:id="rId23"/>
    <p:sldId id="288" r:id="rId24"/>
    <p:sldId id="334" r:id="rId25"/>
    <p:sldId id="292" r:id="rId26"/>
    <p:sldId id="293" r:id="rId27"/>
    <p:sldId id="294" r:id="rId28"/>
    <p:sldId id="295" r:id="rId29"/>
    <p:sldId id="303" r:id="rId30"/>
    <p:sldId id="304" r:id="rId31"/>
    <p:sldId id="335" r:id="rId32"/>
    <p:sldId id="305" r:id="rId33"/>
    <p:sldId id="306" r:id="rId34"/>
    <p:sldId id="336" r:id="rId35"/>
    <p:sldId id="315" r:id="rId36"/>
    <p:sldId id="316" r:id="rId37"/>
    <p:sldId id="317" r:id="rId38"/>
    <p:sldId id="318" r:id="rId39"/>
    <p:sldId id="337" r:id="rId40"/>
    <p:sldId id="320" r:id="rId41"/>
    <p:sldId id="321" r:id="rId42"/>
    <p:sldId id="322" r:id="rId43"/>
    <p:sldId id="323" r:id="rId44"/>
    <p:sldId id="324" r:id="rId45"/>
    <p:sldId id="338" r:id="rId46"/>
    <p:sldId id="325" r:id="rId47"/>
    <p:sldId id="326" r:id="rId48"/>
    <p:sldId id="339" r:id="rId49"/>
    <p:sldId id="327" r:id="rId50"/>
    <p:sldId id="328" r:id="rId51"/>
    <p:sldId id="340" r:id="rId52"/>
    <p:sldId id="329" r:id="rId53"/>
    <p:sldId id="330" r:id="rId54"/>
    <p:sldId id="331" r:id="rId55"/>
    <p:sldId id="342" r:id="rId56"/>
    <p:sldId id="344" r:id="rId57"/>
    <p:sldId id="332" r:id="rId58"/>
    <p:sldId id="341" r:id="rId59"/>
    <p:sldId id="333" r:id="rId60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491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26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Tey ið siga seg hava stolið yvirhøvur seinasta</a:t>
            </a:r>
            <a:r>
              <a:rPr lang="en-GB" baseline="0"/>
              <a:t> árið, skift á, hvussu nógvan pening tey leggja til síðis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Hava stolið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Tey ið leggja nógv til síðis</c:v>
                </c:pt>
                <c:pt idx="1">
                  <c:v>Tey ið leggja eitt sindur til síðis</c:v>
                </c:pt>
                <c:pt idx="2">
                  <c:v>Tey ið brúka alt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16</c:v>
                </c:pt>
                <c:pt idx="1">
                  <c:v>43</c:v>
                </c:pt>
                <c:pt idx="2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53-4684-81CD-7AAD3B77C05C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Hava ikki stolið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Tey ið leggja nógv til síðis</c:v>
                </c:pt>
                <c:pt idx="1">
                  <c:v>Tey ið leggja eitt sindur til síðis</c:v>
                </c:pt>
                <c:pt idx="2">
                  <c:v>Tey ið brúka alt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71</c:v>
                </c:pt>
                <c:pt idx="1">
                  <c:v>114</c:v>
                </c:pt>
                <c:pt idx="2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C53-4684-81CD-7AAD3B77C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6905280"/>
        <c:axId val="496906064"/>
      </c:barChart>
      <c:catAx>
        <c:axId val="496905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6064"/>
        <c:crosses val="autoZero"/>
        <c:auto val="1"/>
        <c:lblAlgn val="ctr"/>
        <c:lblOffset val="100"/>
        <c:noMultiLvlLbl val="0"/>
      </c:catAx>
      <c:valAx>
        <c:axId val="496906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52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 ið sigur seg hava stolið yvirhøvur seinasta</a:t>
            </a:r>
            <a:r>
              <a:rPr lang="en-GB" baseline="0"/>
              <a:t> árið</a:t>
            </a:r>
            <a:r>
              <a:rPr lang="en-GB"/>
              <a:t>, skift á, hvørt</a:t>
            </a:r>
            <a:r>
              <a:rPr lang="en-GB" baseline="0"/>
              <a:t> tey skulu siga teimum vaksnu har heima, nær tey koma heim um kvøldarnar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Hava stolið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Ja, altíð</c:v>
                </c:pt>
                <c:pt idx="1">
                  <c:v>Ja, onkuntíð</c:v>
                </c:pt>
                <c:pt idx="2">
                  <c:v>Ongantíð/Næstan ongantíð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20</c:v>
                </c:pt>
                <c:pt idx="1">
                  <c:v>38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58-4158-B482-2282AFBF425A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Hava ikki stolið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Ja, altíð</c:v>
                </c:pt>
                <c:pt idx="1">
                  <c:v>Ja, onkuntíð</c:v>
                </c:pt>
                <c:pt idx="2">
                  <c:v>Ongantíð/Næstan ongantíð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78</c:v>
                </c:pt>
                <c:pt idx="1">
                  <c:v>110</c:v>
                </c:pt>
                <c:pt idx="2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58-4158-B482-2282AFBF4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6904496"/>
        <c:axId val="496904888"/>
      </c:barChart>
      <c:catAx>
        <c:axId val="49690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4888"/>
        <c:crosses val="autoZero"/>
        <c:auto val="1"/>
        <c:lblAlgn val="ctr"/>
        <c:lblOffset val="100"/>
        <c:noMultiLvlLbl val="0"/>
      </c:catAx>
      <c:valAx>
        <c:axId val="496904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Skalt tú siga teimum vaksnu har heima, hvar tú ert um kvøldarnar, skift á kyn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Siga ongantíð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'Ark1'!$B$2:$B$3</c:f>
              <c:numCache>
                <c:formatCode>General</c:formatCode>
                <c:ptCount val="2"/>
                <c:pt idx="0">
                  <c:v>26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F9-4416-B847-FE529CC41552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Siga onkuntíð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'Ark1'!$C$2:$C$3</c:f>
              <c:numCache>
                <c:formatCode>General</c:formatCode>
                <c:ptCount val="2"/>
                <c:pt idx="0">
                  <c:v>83</c:v>
                </c:pt>
                <c:pt idx="1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F9-4416-B847-FE529CC41552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Siga altíð/ofta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'Ark1'!$D$2:$D$3</c:f>
              <c:numCache>
                <c:formatCode>General</c:formatCode>
                <c:ptCount val="2"/>
                <c:pt idx="0">
                  <c:v>61</c:v>
                </c:pt>
                <c:pt idx="1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2F9-4416-B847-FE529CC41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6908024"/>
        <c:axId val="496908416"/>
      </c:barChart>
      <c:catAx>
        <c:axId val="496908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8416"/>
        <c:crosses val="autoZero"/>
        <c:auto val="1"/>
        <c:lblAlgn val="ctr"/>
        <c:lblOffset val="100"/>
        <c:noMultiLvlLbl val="0"/>
      </c:catAx>
      <c:valAx>
        <c:axId val="496908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</a:t>
            </a:r>
            <a:r>
              <a:rPr lang="en-GB" baseline="0"/>
              <a:t> </a:t>
            </a:r>
            <a:r>
              <a:rPr lang="en-GB"/>
              <a:t>ið sigur seg roykja dagliga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 (Klaksvík)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42.424242424242422</c:v>
                </c:pt>
                <c:pt idx="1">
                  <c:v>24.242424242424242</c:v>
                </c:pt>
                <c:pt idx="2">
                  <c:v>14.285714285714285</c:v>
                </c:pt>
                <c:pt idx="3">
                  <c:v>13.953488372093023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A4-4E66-AA66-0F45879EF7DF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 (Klaksvík)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 formatCode="General">
                  <c:v>30</c:v>
                </c:pt>
                <c:pt idx="1">
                  <c:v>5.6603773584905666</c:v>
                </c:pt>
                <c:pt idx="2">
                  <c:v>3.4482758620689653</c:v>
                </c:pt>
                <c:pt idx="3" formatCode="General">
                  <c:v>12.5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A4-4E66-AA66-0F45879EF7DF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 (Klaksvík)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'Ark1'!$D$2:$D$5</c:f>
              <c:numCache>
                <c:formatCode>0.00</c:formatCode>
                <c:ptCount val="4"/>
                <c:pt idx="0">
                  <c:v>35.61643835616438</c:v>
                </c:pt>
                <c:pt idx="1">
                  <c:v>12.790697674418606</c:v>
                </c:pt>
                <c:pt idx="2">
                  <c:v>10.344827586206897</c:v>
                </c:pt>
                <c:pt idx="3">
                  <c:v>13.432835820895523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0A4-4E66-AA66-0F45879EF7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6909592"/>
        <c:axId val="391624800"/>
      </c:barChart>
      <c:catAx>
        <c:axId val="49690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91624800"/>
        <c:crosses val="autoZero"/>
        <c:auto val="1"/>
        <c:lblAlgn val="ctr"/>
        <c:lblOffset val="100"/>
        <c:noMultiLvlLbl val="0"/>
      </c:catAx>
      <c:valAx>
        <c:axId val="39162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690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Dagligir</a:t>
            </a:r>
            <a:r>
              <a:rPr lang="en-GB" baseline="0"/>
              <a:t> roykjarar, skiftir á, hvørt pápi teirra roykir ella ei (prosentpartur í 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Ikki dagligur roykjari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Pápi roykir ikki</c:v>
                </c:pt>
                <c:pt idx="1">
                  <c:v>Pápi roykir</c:v>
                </c:pt>
              </c:strCache>
            </c:strRef>
          </c:cat>
          <c:val>
            <c:numRef>
              <c:f>'Ark1'!$B$2:$B$3</c:f>
              <c:numCache>
                <c:formatCode>0.0</c:formatCode>
                <c:ptCount val="2"/>
                <c:pt idx="0">
                  <c:v>91.304347826086953</c:v>
                </c:pt>
                <c:pt idx="1">
                  <c:v>73.68421052631578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6E-4CA6-BC69-603551DFCEDF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Dagligur roykjari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Pápi roykir ikki</c:v>
                </c:pt>
                <c:pt idx="1">
                  <c:v>Pápi roykir</c:v>
                </c:pt>
              </c:strCache>
            </c:strRef>
          </c:cat>
          <c:val>
            <c:numRef>
              <c:f>'Ark1'!$C$2:$C$3</c:f>
              <c:numCache>
                <c:formatCode>0.0</c:formatCode>
                <c:ptCount val="2"/>
                <c:pt idx="0">
                  <c:v>8.695652173913043</c:v>
                </c:pt>
                <c:pt idx="1">
                  <c:v>26.315789473684209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6E-4CA6-BC69-603551DFC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9223136"/>
        <c:axId val="499224704"/>
      </c:barChart>
      <c:catAx>
        <c:axId val="499223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224704"/>
        <c:crosses val="autoZero"/>
        <c:auto val="1"/>
        <c:lblAlgn val="ctr"/>
        <c:lblOffset val="100"/>
        <c:noMultiLvlLbl val="0"/>
      </c:catAx>
      <c:valAx>
        <c:axId val="499224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22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Hvussu ofta hevur tú roykt seinastu 30 dagarnar, skift á, hvussu samd tey spurdu</a:t>
            </a:r>
            <a:r>
              <a:rPr lang="en-GB" baseline="0"/>
              <a:t> eru í útsøgnini: "eg fylgi teimum reglum, ið mær lystir"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Sera samd ella eitt sindur samd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Ongantíð roykt</c:v>
                </c:pt>
                <c:pt idx="1">
                  <c:v>Minni enn eina um dagin</c:v>
                </c:pt>
                <c:pt idx="2">
                  <c:v>Meira enn eina um dagin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16</c:v>
                </c:pt>
                <c:pt idx="1">
                  <c:v>4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AF-46E0-9BE0-70481A446BE7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eg veit ikki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Ongantíð roykt</c:v>
                </c:pt>
                <c:pt idx="1">
                  <c:v>Minni enn eina um dagin</c:v>
                </c:pt>
                <c:pt idx="2">
                  <c:v>Meira enn eina um dagin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AF-46E0-9BE0-70481A446BE7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sindur ósamd ella sera ósamd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Ongantíð roykt</c:v>
                </c:pt>
                <c:pt idx="1">
                  <c:v>Minni enn eina um dagin</c:v>
                </c:pt>
                <c:pt idx="2">
                  <c:v>Meira enn eina um dagin</c:v>
                </c:pt>
              </c:strCache>
            </c:strRef>
          </c:cat>
          <c:val>
            <c:numRef>
              <c:f>'Ark1'!$D$2:$D$4</c:f>
              <c:numCache>
                <c:formatCode>General</c:formatCode>
                <c:ptCount val="3"/>
                <c:pt idx="0">
                  <c:v>26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AF-46E0-9BE0-70481A446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9222352"/>
        <c:axId val="499225096"/>
      </c:barChart>
      <c:catAx>
        <c:axId val="499222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225096"/>
        <c:crosses val="autoZero"/>
        <c:auto val="1"/>
        <c:lblAlgn val="ctr"/>
        <c:lblOffset val="100"/>
        <c:noMultiLvlLbl val="0"/>
      </c:catAx>
      <c:valAx>
        <c:axId val="499225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22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 ið sigur seg hava roynt snús ella skrá meira enn einaferð seinastu 30 dagarnar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 (Klaksvík)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'Ark1'!$A$3:$A$4</c:f>
              <c:numCache>
                <c:formatCode>General</c:formatCode>
                <c:ptCount val="2"/>
                <c:pt idx="0">
                  <c:v>2016</c:v>
                </c:pt>
                <c:pt idx="1">
                  <c:v>2018</c:v>
                </c:pt>
              </c:numCache>
            </c:numRef>
          </c:cat>
          <c:val>
            <c:numRef>
              <c:f>'Ark1'!$B$3:$B$4</c:f>
              <c:numCache>
                <c:formatCode>0.00</c:formatCode>
                <c:ptCount val="2"/>
                <c:pt idx="0">
                  <c:v>27.586206896551722</c:v>
                </c:pt>
                <c:pt idx="1">
                  <c:v>39.534883720930232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CB-4A8F-A6E7-9441F5F857E2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 (Klaksvík)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'Ark1'!$A$3:$A$4</c:f>
              <c:numCache>
                <c:formatCode>General</c:formatCode>
                <c:ptCount val="2"/>
                <c:pt idx="0">
                  <c:v>2016</c:v>
                </c:pt>
                <c:pt idx="1">
                  <c:v>2018</c:v>
                </c:pt>
              </c:numCache>
            </c:numRef>
          </c:cat>
          <c:val>
            <c:numRef>
              <c:f>'Ark1'!$C$3:$C$4</c:f>
              <c:numCache>
                <c:formatCode>0.00</c:formatCode>
                <c:ptCount val="2"/>
                <c:pt idx="0">
                  <c:v>10.344827586206897</c:v>
                </c:pt>
                <c:pt idx="1">
                  <c:v>12.5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CB-4A8F-A6E7-9441F5F857E2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 (Klaksvík)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'Ark1'!$A$3:$A$4</c:f>
              <c:numCache>
                <c:formatCode>General</c:formatCode>
                <c:ptCount val="2"/>
                <c:pt idx="0">
                  <c:v>2016</c:v>
                </c:pt>
                <c:pt idx="1">
                  <c:v>2018</c:v>
                </c:pt>
              </c:numCache>
            </c:numRef>
          </c:cat>
          <c:val>
            <c:numRef>
              <c:f>'Ark1'!$D$3:$D$4</c:f>
              <c:numCache>
                <c:formatCode>0.00</c:formatCode>
                <c:ptCount val="2"/>
                <c:pt idx="0">
                  <c:v>18.64406779661017</c:v>
                </c:pt>
                <c:pt idx="1">
                  <c:v>29.850746268656714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CB-4A8F-A6E7-9441F5F857E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9222744"/>
        <c:axId val="499221568"/>
      </c:barChart>
      <c:catAx>
        <c:axId val="49922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221568"/>
        <c:crosses val="autoZero"/>
        <c:auto val="1"/>
        <c:lblAlgn val="ctr"/>
        <c:lblOffset val="100"/>
        <c:noMultiLvlLbl val="0"/>
      </c:catAx>
      <c:valAx>
        <c:axId val="49922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22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Skalt tú siga</a:t>
            </a:r>
            <a:r>
              <a:rPr lang="en-GB" baseline="0"/>
              <a:t> foreldrum tínum, hvar tú ert leygarkvøld, skift á, kyn (prosentpartur í 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Næstan altíð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Drongur</c:v>
                </c:pt>
                <c:pt idx="1">
                  <c:v>Genta</c:v>
                </c:pt>
              </c:strCache>
            </c:strRef>
          </c:cat>
          <c:val>
            <c:numRef>
              <c:f>'Ark1'!$B$2:$B$3</c:f>
              <c:numCache>
                <c:formatCode>0.0</c:formatCode>
                <c:ptCount val="2"/>
                <c:pt idx="0">
                  <c:v>55.555555555555557</c:v>
                </c:pt>
                <c:pt idx="1">
                  <c:v>79.166666666666657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0E-4436-B1D8-EB50E805E9B7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Ofta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Drongur</c:v>
                </c:pt>
                <c:pt idx="1">
                  <c:v>Genta</c:v>
                </c:pt>
              </c:strCache>
            </c:strRef>
          </c:cat>
          <c:val>
            <c:numRef>
              <c:f>'Ark1'!$C$2:$C$3</c:f>
              <c:numCache>
                <c:formatCode>0.0</c:formatCode>
                <c:ptCount val="2"/>
                <c:pt idx="0">
                  <c:v>26.666666666666668</c:v>
                </c:pt>
                <c:pt idx="1">
                  <c:v>8.3333333333333321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0E-4436-B1D8-EB50E805E9B7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Onkuntíð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Drongur</c:v>
                </c:pt>
                <c:pt idx="1">
                  <c:v>Genta</c:v>
                </c:pt>
              </c:strCache>
            </c:strRef>
          </c:cat>
          <c:val>
            <c:numRef>
              <c:f>'Ark1'!$D$2:$D$3</c:f>
              <c:numCache>
                <c:formatCode>0.0</c:formatCode>
                <c:ptCount val="2"/>
                <c:pt idx="0">
                  <c:v>11.111111111111111</c:v>
                </c:pt>
                <c:pt idx="1">
                  <c:v>12.5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0E-4436-B1D8-EB50E805E9B7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Sjáldan ella næstan ongantíð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Drongur</c:v>
                </c:pt>
                <c:pt idx="1">
                  <c:v>Genta</c:v>
                </c:pt>
              </c:strCache>
            </c:strRef>
          </c:cat>
          <c:val>
            <c:numRef>
              <c:f>'Ark1'!$E$2:$E$3</c:f>
              <c:numCache>
                <c:formatCode>0.0</c:formatCode>
                <c:ptCount val="2"/>
                <c:pt idx="0">
                  <c:v>6.666666666666667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40E-4436-B1D8-EB50E805E9B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9668600"/>
        <c:axId val="499670952"/>
      </c:barChart>
      <c:catAx>
        <c:axId val="499668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0952"/>
        <c:crosses val="autoZero"/>
        <c:auto val="1"/>
        <c:lblAlgn val="ctr"/>
        <c:lblOffset val="100"/>
        <c:noMultiLvlLbl val="0"/>
      </c:catAx>
      <c:valAx>
        <c:axId val="499670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6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Skalt tú siga</a:t>
            </a:r>
            <a:r>
              <a:rPr lang="en-GB" baseline="0"/>
              <a:t> foreldrum tínum, hvar tú ert leygarkvøld, skift á, hvussu ofta tey spurdu snúsa ella tyggja skrá (prosentpartur í 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Ongantíð snúsað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Næstan altíð</c:v>
                </c:pt>
                <c:pt idx="1">
                  <c:v>Ofta</c:v>
                </c:pt>
                <c:pt idx="2">
                  <c:v>Onkuntíð</c:v>
                </c:pt>
                <c:pt idx="3">
                  <c:v>Sjáldan ella ongantíð</c:v>
                </c:pt>
              </c:strCache>
            </c:strRef>
          </c:cat>
          <c:val>
            <c:numRef>
              <c:f>'Ark1'!$B$2:$B$5</c:f>
              <c:numCache>
                <c:formatCode>0.0</c:formatCode>
                <c:ptCount val="4"/>
                <c:pt idx="0">
                  <c:v>78.571428571428569</c:v>
                </c:pt>
                <c:pt idx="1">
                  <c:v>57.142857142857139</c:v>
                </c:pt>
                <c:pt idx="2">
                  <c:v>62.5</c:v>
                </c:pt>
                <c:pt idx="3">
                  <c:v>33.333333333333329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93-4EE9-8D0A-E2457610BF33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Hava snúsað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Næstan altíð</c:v>
                </c:pt>
                <c:pt idx="1">
                  <c:v>Ofta</c:v>
                </c:pt>
                <c:pt idx="2">
                  <c:v>Onkuntíð</c:v>
                </c:pt>
                <c:pt idx="3">
                  <c:v>Sjáldan ella ongantíð</c:v>
                </c:pt>
              </c:strCache>
            </c:strRef>
          </c:cat>
          <c:val>
            <c:numRef>
              <c:f>'Ark1'!$C$2:$C$5</c:f>
              <c:numCache>
                <c:formatCode>0.0</c:formatCode>
                <c:ptCount val="4"/>
                <c:pt idx="0">
                  <c:v>21.428571428571427</c:v>
                </c:pt>
                <c:pt idx="1">
                  <c:v>42.857142857142854</c:v>
                </c:pt>
                <c:pt idx="2">
                  <c:v>37.5</c:v>
                </c:pt>
                <c:pt idx="3">
                  <c:v>66.666666666666657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E93-4EE9-8D0A-E2457610BF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9667032"/>
        <c:axId val="499668992"/>
      </c:barChart>
      <c:catAx>
        <c:axId val="499667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68992"/>
        <c:crosses val="autoZero"/>
        <c:auto val="1"/>
        <c:lblAlgn val="ctr"/>
        <c:lblOffset val="100"/>
        <c:noMultiLvlLbl val="0"/>
      </c:catAx>
      <c:valAx>
        <c:axId val="499668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6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</a:t>
            </a:r>
            <a:r>
              <a:rPr lang="en-GB" baseline="0"/>
              <a:t> </a:t>
            </a:r>
            <a:r>
              <a:rPr lang="en-GB"/>
              <a:t>ið sigur seg </a:t>
            </a:r>
            <a:r>
              <a:rPr lang="en-GB" i="1"/>
              <a:t>nakrantíð</a:t>
            </a:r>
            <a:r>
              <a:rPr lang="en-GB"/>
              <a:t> hava verið full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 (Klaksvík)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45.454545454545453</c:v>
                </c:pt>
                <c:pt idx="1">
                  <c:v>31.428571428571427</c:v>
                </c:pt>
                <c:pt idx="2">
                  <c:v>34.482758620689658</c:v>
                </c:pt>
                <c:pt idx="3">
                  <c:v>43.902439024390247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05-4057-B8D9-F43E15C791A7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 (Klaksvík)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>
                  <c:v>52.5</c:v>
                </c:pt>
                <c:pt idx="1">
                  <c:v>18.867924528301888</c:v>
                </c:pt>
                <c:pt idx="2">
                  <c:v>17.241379310344829</c:v>
                </c:pt>
                <c:pt idx="3">
                  <c:v>29.166666666666668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5-4057-B8D9-F43E15C791A7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 (Klaksvík)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'Ark1'!$D$2:$D$5</c:f>
              <c:numCache>
                <c:formatCode>0.00</c:formatCode>
                <c:ptCount val="4"/>
                <c:pt idx="0">
                  <c:v>49.315068493150683</c:v>
                </c:pt>
                <c:pt idx="1">
                  <c:v>23.863636363636363</c:v>
                </c:pt>
                <c:pt idx="2">
                  <c:v>25.423728813559322</c:v>
                </c:pt>
                <c:pt idx="3">
                  <c:v>38.461538461538467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E05-4057-B8D9-F43E15C791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9669384"/>
        <c:axId val="499672912"/>
      </c:barChart>
      <c:catAx>
        <c:axId val="49966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2912"/>
        <c:crosses val="autoZero"/>
        <c:auto val="1"/>
        <c:lblAlgn val="ctr"/>
        <c:lblOffset val="100"/>
        <c:noMultiLvlLbl val="0"/>
      </c:catAx>
      <c:valAx>
        <c:axId val="49967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6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Tey, ið siga seg hava verið full </a:t>
            </a:r>
            <a:r>
              <a:rPr lang="en-GB" i="1"/>
              <a:t>seinastu 30 dagarnir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 (Klaksvík)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19.35483870967742</c:v>
                </c:pt>
                <c:pt idx="1">
                  <c:v>11.428571428571429</c:v>
                </c:pt>
                <c:pt idx="2">
                  <c:v>24.137931034482758</c:v>
                </c:pt>
                <c:pt idx="3">
                  <c:v>34.883720930232556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22-456C-8E1E-4058DAA751BD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 (Klaksvík)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>
                  <c:v>25.641025641025639</c:v>
                </c:pt>
                <c:pt idx="1">
                  <c:v>5.6603773584905666</c:v>
                </c:pt>
                <c:pt idx="2">
                  <c:v>10.344827586206897</c:v>
                </c:pt>
                <c:pt idx="3" formatCode="General">
                  <c:v>12.5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22-456C-8E1E-4058DAA751BD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 (Klaksvík)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'Ark1'!$D$2:$D$5</c:f>
              <c:numCache>
                <c:formatCode>0.00</c:formatCode>
                <c:ptCount val="4"/>
                <c:pt idx="0">
                  <c:v>22.857142857142858</c:v>
                </c:pt>
                <c:pt idx="1">
                  <c:v>7.9545454545454541</c:v>
                </c:pt>
                <c:pt idx="2">
                  <c:v>16.949152542372879</c:v>
                </c:pt>
                <c:pt idx="3">
                  <c:v>26.865671641791046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322-456C-8E1E-4058DAA751B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9670168"/>
        <c:axId val="499670560"/>
      </c:barChart>
      <c:catAx>
        <c:axId val="49967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0560"/>
        <c:crosses val="autoZero"/>
        <c:auto val="1"/>
        <c:lblAlgn val="ctr"/>
        <c:lblOffset val="100"/>
        <c:noMultiLvlLbl val="0"/>
      </c:catAx>
      <c:valAx>
        <c:axId val="49967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Hvat høvdu foreldur tíni hildið,</a:t>
            </a:r>
            <a:r>
              <a:rPr lang="en-GB" baseline="0"/>
              <a:t> um tú vart full/ur, skift á kyn (2018)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Fulkomuliga ímóti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'Ark1'!$B$2:$B$3</c:f>
              <c:numCache>
                <c:formatCode>0.00</c:formatCode>
                <c:ptCount val="2"/>
                <c:pt idx="0">
                  <c:v>60.465116279069761</c:v>
                </c:pt>
                <c:pt idx="1">
                  <c:v>58.333333333333336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3D-4D04-8983-63611F0C5606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Hart ímóti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'Ark1'!$C$2:$C$3</c:f>
              <c:numCache>
                <c:formatCode>0.00</c:formatCode>
                <c:ptCount val="2"/>
                <c:pt idx="0">
                  <c:v>9.3023255813953494</c:v>
                </c:pt>
                <c:pt idx="1">
                  <c:v>8.3333333333333321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F3D-4D04-8983-63611F0C5606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Eitt sindur ímóti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'Ark1'!$D$2:$D$3</c:f>
              <c:numCache>
                <c:formatCode>0.00</c:formatCode>
                <c:ptCount val="2"/>
                <c:pt idx="0">
                  <c:v>20.930232558139537</c:v>
                </c:pt>
                <c:pt idx="1">
                  <c:v>29.166666666666668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F3D-4D04-8983-63611F0C5606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Tey vildu ikki lagt í tað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'Ark1'!$E$2:$E$3</c:f>
              <c:numCache>
                <c:formatCode>0.00</c:formatCode>
                <c:ptCount val="2"/>
                <c:pt idx="0">
                  <c:v>9.3023255813953494</c:v>
                </c:pt>
                <c:pt idx="1">
                  <c:v>4.1666666666666661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F3D-4D04-8983-63611F0C5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9672520"/>
        <c:axId val="499671344"/>
      </c:barChart>
      <c:catAx>
        <c:axId val="499672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1344"/>
        <c:crosses val="autoZero"/>
        <c:auto val="1"/>
        <c:lblAlgn val="ctr"/>
        <c:lblOffset val="100"/>
        <c:noMultiLvlLbl val="0"/>
      </c:catAx>
      <c:valAx>
        <c:axId val="499671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</a:rPr>
              <a:t>Hvat høvdu foreldur tíni hildið, um tú vart full/ur, skift á, hvussu ofta tey spurdu hava verið full seinastu 30 dagarnar (2018)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Fulkomuliga ímóti tí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Ongantíð</c:v>
                </c:pt>
                <c:pt idx="1">
                  <c:v>Meira enn eina ferð</c:v>
                </c:pt>
              </c:strCache>
            </c:strRef>
          </c:cat>
          <c:val>
            <c:numRef>
              <c:f>'Ark1'!$B$2:$B$3</c:f>
              <c:numCache>
                <c:formatCode>0.00</c:formatCode>
                <c:ptCount val="2"/>
                <c:pt idx="0">
                  <c:v>71.428571428571431</c:v>
                </c:pt>
                <c:pt idx="1">
                  <c:v>27.777777777777779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7A-4313-9FEC-F3D6CA717C53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Hart ímóti tí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Ongantíð</c:v>
                </c:pt>
                <c:pt idx="1">
                  <c:v>Meira enn eina ferð</c:v>
                </c:pt>
              </c:strCache>
            </c:strRef>
          </c:cat>
          <c:val>
            <c:numRef>
              <c:f>'Ark1'!$C$2:$C$3</c:f>
              <c:numCache>
                <c:formatCode>0.00</c:formatCode>
                <c:ptCount val="2"/>
                <c:pt idx="0">
                  <c:v>8.1632653061224492</c:v>
                </c:pt>
                <c:pt idx="1">
                  <c:v>11.111111111111111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7A-4313-9FEC-F3D6CA717C53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Eitt sindur ímóti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Ongantíð</c:v>
                </c:pt>
                <c:pt idx="1">
                  <c:v>Meira enn eina ferð</c:v>
                </c:pt>
              </c:strCache>
            </c:strRef>
          </c:cat>
          <c:val>
            <c:numRef>
              <c:f>'Ark1'!$D$2:$D$3</c:f>
              <c:numCache>
                <c:formatCode>0.00</c:formatCode>
                <c:ptCount val="2"/>
                <c:pt idx="0">
                  <c:v>16.326530612244898</c:v>
                </c:pt>
                <c:pt idx="1">
                  <c:v>44.444444444444443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7A-4313-9FEC-F3D6CA717C53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Tey vildu ikki lagt í tað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Ongantíð</c:v>
                </c:pt>
                <c:pt idx="1">
                  <c:v>Meira enn eina ferð</c:v>
                </c:pt>
              </c:strCache>
            </c:strRef>
          </c:cat>
          <c:val>
            <c:numRef>
              <c:f>'Ark1'!$E$2:$E$3</c:f>
              <c:numCache>
                <c:formatCode>0.00</c:formatCode>
                <c:ptCount val="2"/>
                <c:pt idx="0">
                  <c:v>4.0816326530612246</c:v>
                </c:pt>
                <c:pt idx="1">
                  <c:v>16.666666666666664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7A-4313-9FEC-F3D6CA717C5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9671736"/>
        <c:axId val="499673304"/>
      </c:barChart>
      <c:catAx>
        <c:axId val="499671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3304"/>
        <c:crosses val="autoZero"/>
        <c:auto val="1"/>
        <c:lblAlgn val="ctr"/>
        <c:lblOffset val="100"/>
        <c:noMultiLvlLbl val="0"/>
      </c:catAx>
      <c:valAx>
        <c:axId val="499673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7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Fyllskapur, skiftur á, hvussu ofta tey ungu íðka ítrótt</a:t>
            </a:r>
            <a:r>
              <a:rPr lang="en-GB" baseline="0"/>
              <a:t> við einum ítróttarfelag/liði (2018)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Hava verið full seinastu 30 dagarnar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Íðka næstan ongantíð</c:v>
                </c:pt>
                <c:pt idx="1">
                  <c:v>Íðka eina til seks ferðir um vikuna</c:v>
                </c:pt>
                <c:pt idx="2">
                  <c:v>Íðka næstan hvønn dag</c:v>
                </c:pt>
              </c:strCache>
            </c:strRef>
          </c:cat>
          <c:val>
            <c:numRef>
              <c:f>'Ark1'!$B$2:$B$4</c:f>
              <c:numCache>
                <c:formatCode>0.00</c:formatCode>
                <c:ptCount val="3"/>
                <c:pt idx="0">
                  <c:v>60</c:v>
                </c:pt>
                <c:pt idx="1">
                  <c:v>44.827586206896555</c:v>
                </c:pt>
                <c:pt idx="2">
                  <c:v>28.571428571428569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F7-4182-8D9B-5B8DA2341734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Hava ikki verið full seinastu 30 dagarnar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Íðka næstan ongantíð</c:v>
                </c:pt>
                <c:pt idx="1">
                  <c:v>Íðka eina til seks ferðir um vikuna</c:v>
                </c:pt>
                <c:pt idx="2">
                  <c:v>Íðka næstan hvønn dag</c:v>
                </c:pt>
              </c:strCache>
            </c:strRef>
          </c:cat>
          <c:val>
            <c:numRef>
              <c:f>'Ark1'!$C$2:$C$4</c:f>
              <c:numCache>
                <c:formatCode>0.00</c:formatCode>
                <c:ptCount val="3"/>
                <c:pt idx="0">
                  <c:v>40</c:v>
                </c:pt>
                <c:pt idx="1">
                  <c:v>69.047619047619051</c:v>
                </c:pt>
                <c:pt idx="2">
                  <c:v>71.428571428571431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F7-4182-8D9B-5B8DA234173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9666248"/>
        <c:axId val="499666640"/>
      </c:barChart>
      <c:catAx>
        <c:axId val="499666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66640"/>
        <c:crosses val="autoZero"/>
        <c:auto val="1"/>
        <c:lblAlgn val="ctr"/>
        <c:lblOffset val="100"/>
        <c:noMultiLvlLbl val="0"/>
      </c:catAx>
      <c:valAx>
        <c:axId val="499666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9966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Hvar drekka tey ungu (2018)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Klaksvík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'Ark1'!$A$2:$A$7</c:f>
              <c:strCache>
                <c:ptCount val="6"/>
                <c:pt idx="0">
                  <c:v>Heima</c:v>
                </c:pt>
                <c:pt idx="1">
                  <c:v>Heima hjá øðrum</c:v>
                </c:pt>
                <c:pt idx="2">
                  <c:v>Uttandura</c:v>
                </c:pt>
                <c:pt idx="3">
                  <c:v>Skeinkistað</c:v>
                </c:pt>
                <c:pt idx="4">
                  <c:v>Dansistað</c:v>
                </c:pt>
                <c:pt idx="5">
                  <c:v>Ungdómshús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3</c:v>
                </c:pt>
                <c:pt idx="1">
                  <c:v>19.399999999999999</c:v>
                </c:pt>
                <c:pt idx="2">
                  <c:v>13.4</c:v>
                </c:pt>
                <c:pt idx="3">
                  <c:v>4.5</c:v>
                </c:pt>
                <c:pt idx="4">
                  <c:v>9</c:v>
                </c:pt>
                <c:pt idx="5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19-4E5E-B90E-DC0E459EEC6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ICSRA Samanlagt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'Ark1'!$A$2:$A$7</c:f>
              <c:strCache>
                <c:ptCount val="6"/>
                <c:pt idx="0">
                  <c:v>Heima</c:v>
                </c:pt>
                <c:pt idx="1">
                  <c:v>Heima hjá øðrum</c:v>
                </c:pt>
                <c:pt idx="2">
                  <c:v>Uttandura</c:v>
                </c:pt>
                <c:pt idx="3">
                  <c:v>Skeinkistað</c:v>
                </c:pt>
                <c:pt idx="4">
                  <c:v>Dansistað</c:v>
                </c:pt>
                <c:pt idx="5">
                  <c:v>Ungdómshús</c:v>
                </c:pt>
              </c:strCache>
            </c:strRef>
          </c:cat>
          <c:val>
            <c:numRef>
              <c:f>'Ark1'!$C$2:$C$7</c:f>
              <c:numCache>
                <c:formatCode>General</c:formatCode>
                <c:ptCount val="6"/>
                <c:pt idx="0">
                  <c:v>16.3</c:v>
                </c:pt>
                <c:pt idx="1">
                  <c:v>28.1</c:v>
                </c:pt>
                <c:pt idx="2">
                  <c:v>8.9</c:v>
                </c:pt>
                <c:pt idx="3">
                  <c:v>20.8</c:v>
                </c:pt>
                <c:pt idx="4">
                  <c:v>9.9</c:v>
                </c:pt>
                <c:pt idx="5">
                  <c:v>10.4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19-4E5E-B90E-DC0E459EEC6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00649392"/>
        <c:axId val="500652920"/>
      </c:barChart>
      <c:catAx>
        <c:axId val="500649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2920"/>
        <c:crosses val="autoZero"/>
        <c:auto val="1"/>
        <c:lblAlgn val="ctr"/>
        <c:lblOffset val="100"/>
        <c:noMultiLvlLbl val="0"/>
      </c:catAx>
      <c:valAx>
        <c:axId val="500652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4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</a:rPr>
              <a:t>Tey, ið siga seg </a:t>
            </a:r>
            <a:r>
              <a:rPr lang="en-GB" sz="1400" b="0" i="1" baseline="0">
                <a:effectLst/>
              </a:rPr>
              <a:t>nakrantíð</a:t>
            </a:r>
            <a:r>
              <a:rPr lang="en-GB" sz="1400" b="0" i="0" baseline="0">
                <a:effectLst/>
              </a:rPr>
              <a:t> hava roynt kannabis ella sovitablettir ella sissandi evni í handkeypi</a:t>
            </a:r>
            <a:endParaRPr lang="en-GB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Kannabis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 formatCode="General">
                  <c:v>8.11</c:v>
                </c:pt>
                <c:pt idx="1">
                  <c:v>1.1399999999999999</c:v>
                </c:pt>
                <c:pt idx="2">
                  <c:v>3.4482758620689653</c:v>
                </c:pt>
                <c:pt idx="3">
                  <c:v>6.06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78-4BB2-A629-5E1213B59517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Sovitablettir ella sissandi evni í handkeypi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 formatCode="General">
                  <c:v>8.11</c:v>
                </c:pt>
                <c:pt idx="1">
                  <c:v>5.6818181819999998</c:v>
                </c:pt>
                <c:pt idx="2">
                  <c:v>8.6206896551724146</c:v>
                </c:pt>
                <c:pt idx="3">
                  <c:v>1.4925373129999999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678-4BB2-A629-5E1213B5951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0652528"/>
        <c:axId val="500653312"/>
      </c:barChart>
      <c:catAx>
        <c:axId val="50065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3312"/>
        <c:crosses val="autoZero"/>
        <c:auto val="1"/>
        <c:lblAlgn val="ctr"/>
        <c:lblOffset val="100"/>
        <c:noMultiLvlLbl val="0"/>
      </c:catAx>
      <c:valAx>
        <c:axId val="5006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Livstidsprævalens for brug af diverse stoffer (alt Føroyar)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Cannabis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'Ark1'!$B$2:$B$7</c:f>
              <c:numCache>
                <c:formatCode>General</c:formatCode>
                <c:ptCount val="6"/>
                <c:pt idx="0">
                  <c:v>11</c:v>
                </c:pt>
                <c:pt idx="1">
                  <c:v>7</c:v>
                </c:pt>
                <c:pt idx="2">
                  <c:v>11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803-4A50-8D9C-5BD03FE96A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Inhalenter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'Ark1'!$C$2:$C$7</c:f>
              <c:numCache>
                <c:formatCode>General</c:formatCode>
                <c:ptCount val="6"/>
                <c:pt idx="0">
                  <c:v>8</c:v>
                </c:pt>
                <c:pt idx="1">
                  <c:v>5</c:v>
                </c:pt>
                <c:pt idx="2">
                  <c:v>11</c:v>
                </c:pt>
                <c:pt idx="3">
                  <c:v>8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803-4A50-8D9C-5BD03FE96A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Bedøvende (uden lægerecept)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'Ark1'!$D$2:$D$7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803-4A50-8D9C-5BD03FE96ADE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00654096"/>
        <c:axId val="500655272"/>
      </c:lineChart>
      <c:catAx>
        <c:axId val="50065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5272"/>
        <c:crosses val="autoZero"/>
        <c:auto val="1"/>
        <c:lblAlgn val="ctr"/>
        <c:lblOffset val="100"/>
        <c:noMultiLvlLbl val="0"/>
      </c:catAx>
      <c:valAx>
        <c:axId val="50065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 ið sigur seg hava skatt ella gjørt herverk á lutir, ið tey ikki eiga </a:t>
            </a:r>
            <a:r>
              <a:rPr lang="en-GB" i="1"/>
              <a:t>seinastu 12 mánaðirnar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Drongur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40</c:v>
                </c:pt>
                <c:pt idx="1">
                  <c:v>18.75</c:v>
                </c:pt>
                <c:pt idx="2">
                  <c:v>14.285714285714285</c:v>
                </c:pt>
                <c:pt idx="3">
                  <c:v>18.604651162790699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D0-432A-9DBB-8662242C40B8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>
                  <c:v>30</c:v>
                </c:pt>
                <c:pt idx="1">
                  <c:v>3.7735849056603774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D0-432A-9DBB-8662242C40B8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'Ark1'!$D$2:$D$5</c:f>
              <c:numCache>
                <c:formatCode>0.00</c:formatCode>
                <c:ptCount val="4"/>
                <c:pt idx="0">
                  <c:v>34.666666666666671</c:v>
                </c:pt>
                <c:pt idx="1">
                  <c:v>9.4117647058823533</c:v>
                </c:pt>
                <c:pt idx="2">
                  <c:v>6.8965517241379306</c:v>
                </c:pt>
                <c:pt idx="3">
                  <c:v>11.940298507462686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FD0-432A-9DBB-8662242C40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0647824"/>
        <c:axId val="500649784"/>
      </c:barChart>
      <c:catAx>
        <c:axId val="50064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49784"/>
        <c:crosses val="autoZero"/>
        <c:auto val="1"/>
        <c:lblAlgn val="ctr"/>
        <c:lblOffset val="100"/>
        <c:noMultiLvlLbl val="0"/>
      </c:catAx>
      <c:valAx>
        <c:axId val="50064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4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Hvussu sannlíkt</a:t>
            </a:r>
            <a:r>
              <a:rPr lang="en-GB" baseline="0"/>
              <a:t> er tað, at tey vaksnu í grannalagnum høvdu gjørt okkurt, um tey ungu málaðu veggjakrutl, skift á, hvørt næmingarnir hava framt herverk (2018)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Ógvuliga ella rættiliga sannlíkt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Hava ikki framt herverk</c:v>
                </c:pt>
                <c:pt idx="1">
                  <c:v>Hava framt herverk</c:v>
                </c:pt>
              </c:strCache>
            </c:strRef>
          </c:cat>
          <c:val>
            <c:numRef>
              <c:f>'Ark1'!$B$2:$B$3</c:f>
              <c:numCache>
                <c:formatCode>0.00</c:formatCode>
                <c:ptCount val="2"/>
                <c:pt idx="0">
                  <c:v>41.379310344827587</c:v>
                </c:pt>
                <c:pt idx="1">
                  <c:v>57.142857142857139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130-4E78-84C0-CAD41920E8B6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Hvørki sannlíkt ella ósannlíkt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Hava ikki framt herverk</c:v>
                </c:pt>
                <c:pt idx="1">
                  <c:v>Hava framt herverk</c:v>
                </c:pt>
              </c:strCache>
            </c:strRef>
          </c:cat>
          <c:val>
            <c:numRef>
              <c:f>'Ark1'!$C$2:$C$3</c:f>
              <c:numCache>
                <c:formatCode>0.00</c:formatCode>
                <c:ptCount val="2"/>
                <c:pt idx="0">
                  <c:v>18.96551724137931</c:v>
                </c:pt>
                <c:pt idx="1">
                  <c:v>14.285714285714285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130-4E78-84C0-CAD41920E8B6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Rættuliga, ella ógvuliga ósannlíkt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Hava ikki framt herverk</c:v>
                </c:pt>
                <c:pt idx="1">
                  <c:v>Hava framt herverk</c:v>
                </c:pt>
              </c:strCache>
            </c:strRef>
          </c:cat>
          <c:val>
            <c:numRef>
              <c:f>'Ark1'!$D$2:$D$3</c:f>
              <c:numCache>
                <c:formatCode>0.00</c:formatCode>
                <c:ptCount val="2"/>
                <c:pt idx="0">
                  <c:v>39.655172413793103</c:v>
                </c:pt>
                <c:pt idx="1">
                  <c:v>28.571428571428569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130-4E78-84C0-CAD41920E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0654488"/>
        <c:axId val="500651352"/>
      </c:barChart>
      <c:catAx>
        <c:axId val="500654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1352"/>
        <c:crosses val="autoZero"/>
        <c:auto val="1"/>
        <c:lblAlgn val="ctr"/>
        <c:lblOffset val="100"/>
        <c:noMultiLvlLbl val="0"/>
      </c:catAx>
      <c:valAx>
        <c:axId val="500651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 ið sigur seg </a:t>
            </a:r>
            <a:r>
              <a:rPr lang="en-GB" i="0"/>
              <a:t>hava</a:t>
            </a:r>
            <a:r>
              <a:rPr lang="en-GB"/>
              <a:t> stolið </a:t>
            </a:r>
            <a:r>
              <a:rPr lang="en-GB" i="1"/>
              <a:t>seinastu 12 mánaðirnar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Drongur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6.0606060606060606</c:v>
                </c:pt>
                <c:pt idx="1">
                  <c:v>25</c:v>
                </c:pt>
                <c:pt idx="2">
                  <c:v>25.581395348837212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17-4818-BB56-AB39B823F2E6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>
                  <c:v>1.8867924528301887</c:v>
                </c:pt>
                <c:pt idx="1">
                  <c:v>0</c:v>
                </c:pt>
                <c:pt idx="2">
                  <c:v>16.666666666666664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617-4818-BB56-AB39B823F2E6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'Ark1'!$D$3:$D$5</c:f>
              <c:numCache>
                <c:formatCode>0.00</c:formatCode>
                <c:ptCount val="3"/>
                <c:pt idx="0">
                  <c:v>3.4883720930232558</c:v>
                </c:pt>
                <c:pt idx="1">
                  <c:v>11.666666666666666</c:v>
                </c:pt>
                <c:pt idx="2">
                  <c:v>22.388059701492537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617-4818-BB56-AB39B823F2E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0654880"/>
        <c:axId val="500650568"/>
      </c:barChart>
      <c:catAx>
        <c:axId val="50065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0568"/>
        <c:crosses val="autoZero"/>
        <c:auto val="1"/>
        <c:lblAlgn val="ctr"/>
        <c:lblOffset val="100"/>
        <c:noMultiLvlLbl val="0"/>
      </c:catAx>
      <c:valAx>
        <c:axId val="50065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Skalt tú siga foreldrunum,</a:t>
            </a:r>
            <a:r>
              <a:rPr lang="en-GB" baseline="0"/>
              <a:t> hvar tú ert eitt leygarkvøld, skift á, hvørt næmingarnir hava stolið nakað, ið er vert minni enn 3 vanligar biograf billettir (2018)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Næstan altíð ella ofta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Hava ongantíð stolið nakað, vert minni enn tríggjar biograf billettir</c:v>
                </c:pt>
                <c:pt idx="1">
                  <c:v>Hava stolið nakað, vert minni enn tríggjar biograf billettir</c:v>
                </c:pt>
              </c:strCache>
            </c:strRef>
          </c:cat>
          <c:val>
            <c:numRef>
              <c:f>'Ark1'!$B$2:$B$3</c:f>
              <c:numCache>
                <c:formatCode>0.00</c:formatCode>
                <c:ptCount val="2"/>
                <c:pt idx="0">
                  <c:v>86.79245283018868</c:v>
                </c:pt>
                <c:pt idx="1">
                  <c:v>71.428571428571431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E7-416E-BC25-328AC4B8A8AA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Onkuntíð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Hava ongantíð stolið nakað, vert minni enn tríggjar biograf billettir</c:v>
                </c:pt>
                <c:pt idx="1">
                  <c:v>Hava stolið nakað, vert minni enn tríggjar biograf billettir</c:v>
                </c:pt>
              </c:strCache>
            </c:strRef>
          </c:cat>
          <c:val>
            <c:numRef>
              <c:f>'Ark1'!$C$2:$C$3</c:f>
              <c:numCache>
                <c:formatCode>0.00</c:formatCode>
                <c:ptCount val="2"/>
                <c:pt idx="0">
                  <c:v>11.320754716981133</c:v>
                </c:pt>
                <c:pt idx="1">
                  <c:v>14.285714285714285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E7-416E-BC25-328AC4B8A8AA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Sjáldan, ella næstan ongantíð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Hava ongantíð stolið nakað, vert minni enn tríggjar biograf billettir</c:v>
                </c:pt>
                <c:pt idx="1">
                  <c:v>Hava stolið nakað, vert minni enn tríggjar biograf billettir</c:v>
                </c:pt>
              </c:strCache>
            </c:strRef>
          </c:cat>
          <c:val>
            <c:numRef>
              <c:f>'Ark1'!$D$2:$D$3</c:f>
              <c:numCache>
                <c:formatCode>0.00</c:formatCode>
                <c:ptCount val="2"/>
                <c:pt idx="0">
                  <c:v>1.8867924528301887</c:v>
                </c:pt>
                <c:pt idx="1">
                  <c:v>14.285714285714285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E7-416E-BC25-328AC4B8A8AA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00651744"/>
        <c:axId val="665791280"/>
      </c:barChart>
      <c:catAx>
        <c:axId val="50065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1280"/>
        <c:crosses val="autoZero"/>
        <c:auto val="1"/>
        <c:lblAlgn val="ctr"/>
        <c:lblOffset val="100"/>
        <c:noMultiLvlLbl val="0"/>
      </c:catAx>
      <c:valAx>
        <c:axId val="665791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065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Sera samd ella lutvíst samd í útsøgnini: "Eg fylgi teimum reglum, mær lystir"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Sera samd, ella lutvíst samd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43.678160919540232</c:v>
                </c:pt>
                <c:pt idx="1">
                  <c:v>30.508474576271187</c:v>
                </c:pt>
                <c:pt idx="2">
                  <c:v>41.53846153846154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D5-46FF-ACDC-90FD14428B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793632"/>
        <c:axId val="665794024"/>
      </c:barChart>
      <c:catAx>
        <c:axId val="66579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4024"/>
        <c:crosses val="autoZero"/>
        <c:auto val="1"/>
        <c:lblAlgn val="ctr"/>
        <c:lblOffset val="100"/>
        <c:noMultiLvlLbl val="0"/>
      </c:catAx>
      <c:valAx>
        <c:axId val="66579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Tey, ið</a:t>
            </a:r>
            <a:r>
              <a:rPr lang="en-GB" baseline="0"/>
              <a:t> luttaka einaferð ella oftari um vikuna í skipaðari venjing við ítróttarfelagi/liði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54.54545454545454</c:v>
                </c:pt>
                <c:pt idx="1">
                  <c:v>81.25</c:v>
                </c:pt>
                <c:pt idx="2">
                  <c:v>74.074074074074076</c:v>
                </c:pt>
                <c:pt idx="3">
                  <c:v>53.488372093023251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D8-41A9-B4E5-2DE634CC03E9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>
                  <c:v>45</c:v>
                </c:pt>
                <c:pt idx="1">
                  <c:v>67.924528301886795</c:v>
                </c:pt>
                <c:pt idx="2">
                  <c:v>65.517241379310349</c:v>
                </c:pt>
                <c:pt idx="3">
                  <c:v>79.166666666666657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D8-41A9-B4E5-2DE634CC03E9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'Ark1'!$D$2:$D$5</c:f>
              <c:numCache>
                <c:formatCode>0.00</c:formatCode>
                <c:ptCount val="4"/>
                <c:pt idx="0">
                  <c:v>49.315068493150683</c:v>
                </c:pt>
                <c:pt idx="1">
                  <c:v>72.941176470588232</c:v>
                </c:pt>
                <c:pt idx="2">
                  <c:v>70.175438596491219</c:v>
                </c:pt>
                <c:pt idx="3">
                  <c:v>62.68656716417911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D8-41A9-B4E5-2DE634CC03E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789712"/>
        <c:axId val="665795200"/>
      </c:barChart>
      <c:catAx>
        <c:axId val="66578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5200"/>
        <c:crosses val="autoZero"/>
        <c:auto val="1"/>
        <c:lblAlgn val="ctr"/>
        <c:lblOffset val="100"/>
        <c:noMultiLvlLbl val="0"/>
      </c:catAx>
      <c:valAx>
        <c:axId val="66579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8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 ið sigur foreldur síni næstan</a:t>
            </a:r>
            <a:r>
              <a:rPr lang="en-GB" baseline="0"/>
              <a:t> altíð vita, hvar tey eru eitt leygarkvøld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62.857142857142854</c:v>
                </c:pt>
                <c:pt idx="1">
                  <c:v>60</c:v>
                </c:pt>
                <c:pt idx="2">
                  <c:v>44.827586206896555</c:v>
                </c:pt>
                <c:pt idx="3">
                  <c:v>55.555555555555557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13-42C5-AB41-7E0F3174AD95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0.00</c:formatCode>
                <c:ptCount val="4"/>
                <c:pt idx="0">
                  <c:v>63.414634146341463</c:v>
                </c:pt>
                <c:pt idx="1">
                  <c:v>79.245283018867923</c:v>
                </c:pt>
                <c:pt idx="2">
                  <c:v>70.967741935483872</c:v>
                </c:pt>
                <c:pt idx="3">
                  <c:v>79.166666666666657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F13-42C5-AB41-7E0F3174AD95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'Ark1'!$A$2:$A$5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</c:numCache>
            </c:numRef>
          </c:cat>
          <c:val>
            <c:numRef>
              <c:f>'Ark1'!$D$2:$D$5</c:f>
              <c:numCache>
                <c:formatCode>0.00</c:formatCode>
                <c:ptCount val="4"/>
                <c:pt idx="0">
                  <c:v>63.157894736842103</c:v>
                </c:pt>
                <c:pt idx="1">
                  <c:v>71.590909090909093</c:v>
                </c:pt>
                <c:pt idx="2">
                  <c:v>59.016393442622949</c:v>
                </c:pt>
                <c:pt idx="3">
                  <c:v>63.768115942028977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F13-42C5-AB41-7E0F3174AD9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788928"/>
        <c:axId val="665795592"/>
      </c:barChart>
      <c:catAx>
        <c:axId val="66578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5592"/>
        <c:crosses val="autoZero"/>
        <c:auto val="1"/>
        <c:lblAlgn val="ctr"/>
        <c:lblOffset val="100"/>
        <c:noMultiLvlLbl val="0"/>
      </c:catAx>
      <c:valAx>
        <c:axId val="66579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Foreldrini høvdu verið</a:t>
            </a:r>
            <a:r>
              <a:rPr lang="en-GB" baseline="0"/>
              <a:t> fullkomiliga ímóti, um eg: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Um tú vart full/ur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62.068965517241381</c:v>
                </c:pt>
                <c:pt idx="1">
                  <c:v>36.206896551724135</c:v>
                </c:pt>
                <c:pt idx="2">
                  <c:v>59.701492537313428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5A-4354-9098-E3C33DF1D642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Um tú roykti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>
                  <c:v>55.172413793103445</c:v>
                </c:pt>
                <c:pt idx="1">
                  <c:v>41.379310344827587</c:v>
                </c:pt>
                <c:pt idx="2">
                  <c:v>62.68656716417911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5A-4354-9098-E3C33DF1D642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Um tú nýtti kannabis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'Ark1'!$D$3:$D$5</c:f>
              <c:numCache>
                <c:formatCode>0.00</c:formatCode>
                <c:ptCount val="3"/>
                <c:pt idx="0">
                  <c:v>94.186046511627907</c:v>
                </c:pt>
                <c:pt idx="1">
                  <c:v>79.310344827586206</c:v>
                </c:pt>
                <c:pt idx="2">
                  <c:v>94.029850746268664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5A-4354-9098-E3C33DF1D642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Um tú nýtt snús skrá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'Ark1'!$E$3:$E$5</c:f>
              <c:numCache>
                <c:formatCode>0.00</c:formatCode>
                <c:ptCount val="3"/>
                <c:pt idx="1">
                  <c:v>36.206896551724135</c:v>
                </c:pt>
                <c:pt idx="2">
                  <c:v>44.776119402985074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5A-4354-9098-E3C33DF1D64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790888"/>
        <c:axId val="665795984"/>
      </c:barChart>
      <c:catAx>
        <c:axId val="66579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5984"/>
        <c:crosses val="autoZero"/>
        <c:auto val="1"/>
        <c:lblAlgn val="ctr"/>
        <c:lblOffset val="100"/>
        <c:noMultiLvlLbl val="0"/>
      </c:catAx>
      <c:valAx>
        <c:axId val="66579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</a:rPr>
              <a:t>Prosentpartur, ið sigur tað vera ógvuliga torført ella rættiliga torført at fáa ymiskt frá foreldrunum</a:t>
            </a:r>
            <a:endParaRPr lang="en-GB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Umsorgan og hita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4.7619047619047619</c:v>
                </c:pt>
                <c:pt idx="1">
                  <c:v>5</c:v>
                </c:pt>
                <c:pt idx="2">
                  <c:v>7.5757575757575761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F1-4887-8880-96A05170D47D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Samrøður um persónlig viðuskifti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>
                  <c:v>17.647058823529413</c:v>
                </c:pt>
                <c:pt idx="1">
                  <c:v>15</c:v>
                </c:pt>
                <c:pt idx="2">
                  <c:v>30.76923076923077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F1-4887-8880-96A05170D47D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Vegleiðing um skúlan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'Ark1'!$D$3:$D$5</c:f>
              <c:numCache>
                <c:formatCode>0.00</c:formatCode>
                <c:ptCount val="3"/>
                <c:pt idx="0">
                  <c:v>15.476190476190476</c:v>
                </c:pt>
                <c:pt idx="1">
                  <c:v>11.666666666666666</c:v>
                </c:pt>
                <c:pt idx="2">
                  <c:v>16.666666666666664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F1-4887-8880-96A05170D47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794808"/>
        <c:axId val="665792064"/>
      </c:barChart>
      <c:catAx>
        <c:axId val="66579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2064"/>
        <c:crosses val="autoZero"/>
        <c:auto val="1"/>
        <c:lblAlgn val="ctr"/>
        <c:lblOffset val="100"/>
        <c:noMultiLvlLbl val="0"/>
      </c:catAx>
      <c:valAx>
        <c:axId val="6657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</a:t>
            </a:r>
            <a:r>
              <a:rPr lang="en-GB" baseline="0"/>
              <a:t> ið sigur seg ofta ella næstan altíð vera saman við foreldrunum í vikuskiftinum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Dreingir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39.393939393939391</c:v>
                </c:pt>
                <c:pt idx="1">
                  <c:v>21.428571428571427</c:v>
                </c:pt>
                <c:pt idx="2">
                  <c:v>45.454545454545453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A5-4C60-B084-D12B71E8DC7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Gentur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>
                  <c:v>37.735849056603776</c:v>
                </c:pt>
                <c:pt idx="1">
                  <c:v>30</c:v>
                </c:pt>
                <c:pt idx="2">
                  <c:v>43.478260869565219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2A5-4C60-B084-D12B71E8DC7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Samanlagt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'Ark1'!$D$3:$D$5</c:f>
              <c:numCache>
                <c:formatCode>0.00</c:formatCode>
                <c:ptCount val="3"/>
                <c:pt idx="0">
                  <c:v>38.372093023255815</c:v>
                </c:pt>
                <c:pt idx="1">
                  <c:v>27.118644067796609</c:v>
                </c:pt>
                <c:pt idx="2">
                  <c:v>44.776119402985074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2A5-4C60-B084-D12B71E8DC7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790496"/>
        <c:axId val="665792848"/>
      </c:barChart>
      <c:catAx>
        <c:axId val="66579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2848"/>
        <c:crosses val="autoZero"/>
        <c:auto val="1"/>
        <c:lblAlgn val="ctr"/>
        <c:lblOffset val="100"/>
        <c:noMultiLvlLbl val="0"/>
      </c:catAx>
      <c:valAx>
        <c:axId val="66579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579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</a:t>
            </a:r>
            <a:r>
              <a:rPr lang="en-GB" baseline="0"/>
              <a:t> ið sigur ymiskt næstan altíð ella ofta vera galdandi fyri seg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Eg keði meg í skúlanum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41.379310344827587</c:v>
                </c:pt>
                <c:pt idx="1">
                  <c:v>41.666666666666671</c:v>
                </c:pt>
                <c:pt idx="2">
                  <c:v>55.223880597014926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DE-4578-96BB-4B6468CEF9F8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Eg eri illa fyrireikað/ur til tímarnar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>
                  <c:v>16.091954022988507</c:v>
                </c:pt>
                <c:pt idx="1">
                  <c:v>25.423728813559322</c:v>
                </c:pt>
                <c:pt idx="2">
                  <c:v>21.212121212121211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DE-4578-96BB-4B6468CEF9F8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Eg komi illa út av tí við lærararnar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'Ark1'!$D$3:$D$5</c:f>
              <c:numCache>
                <c:formatCode>0.00</c:formatCode>
                <c:ptCount val="3"/>
                <c:pt idx="0">
                  <c:v>11.627906976744185</c:v>
                </c:pt>
                <c:pt idx="1">
                  <c:v>8.4745762711864394</c:v>
                </c:pt>
                <c:pt idx="2">
                  <c:v>6.0606060606060606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DDE-4578-96BB-4B6468CEF9F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1976176"/>
        <c:axId val="501976568"/>
      </c:barChart>
      <c:catAx>
        <c:axId val="50197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1976568"/>
        <c:crosses val="autoZero"/>
        <c:auto val="1"/>
        <c:lblAlgn val="ctr"/>
        <c:lblOffset val="100"/>
        <c:noMultiLvlLbl val="0"/>
      </c:catAx>
      <c:valAx>
        <c:axId val="50197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197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Hvussu</a:t>
            </a:r>
            <a:r>
              <a:rPr lang="en-GB" baseline="0"/>
              <a:t> væl dámar tær at ganga í skúla?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Líkasæl/Illa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Danmark 2016</c:v>
                </c:pt>
                <c:pt idx="1">
                  <c:v>Føroyar 2018</c:v>
                </c:pt>
              </c:strCache>
            </c:strRef>
          </c:cat>
          <c:val>
            <c:numRef>
              <c:f>'Ark1'!$B$2:$B$3</c:f>
              <c:numCache>
                <c:formatCode>General</c:formatCode>
                <c:ptCount val="2"/>
                <c:pt idx="0">
                  <c:v>20</c:v>
                </c:pt>
                <c:pt idx="1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EB-482A-8FA4-F5E76F4CF4D7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Hampiliga væl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Danmark 2016</c:v>
                </c:pt>
                <c:pt idx="1">
                  <c:v>Føroyar 2018</c:v>
                </c:pt>
              </c:strCache>
            </c:strRef>
          </c:cat>
          <c:val>
            <c:numRef>
              <c:f>'Ark1'!$C$2:$C$3</c:f>
              <c:numCache>
                <c:formatCode>General</c:formatCode>
                <c:ptCount val="2"/>
                <c:pt idx="0">
                  <c:v>58</c:v>
                </c:pt>
                <c:pt idx="1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AEB-482A-8FA4-F5E76F4CF4D7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Øgiliga væl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'Ark1'!$A$2:$A$3</c:f>
              <c:strCache>
                <c:ptCount val="2"/>
                <c:pt idx="0">
                  <c:v>Danmark 2016</c:v>
                </c:pt>
                <c:pt idx="1">
                  <c:v>Føroyar 2018</c:v>
                </c:pt>
              </c:strCache>
            </c:strRef>
          </c:cat>
          <c:val>
            <c:numRef>
              <c:f>'Ark1'!$D$2:$D$3</c:f>
              <c:numCache>
                <c:formatCode>General</c:formatCode>
                <c:ptCount val="2"/>
                <c:pt idx="0">
                  <c:v>22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EB-482A-8FA4-F5E76F4CF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1975000"/>
        <c:axId val="501975784"/>
      </c:barChart>
      <c:catAx>
        <c:axId val="501975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1975784"/>
        <c:crosses val="autoZero"/>
        <c:auto val="1"/>
        <c:lblAlgn val="ctr"/>
        <c:lblOffset val="100"/>
        <c:noMultiLvlLbl val="0"/>
      </c:catAx>
      <c:valAx>
        <c:axId val="501975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19750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Prosentpartur,</a:t>
            </a:r>
            <a:r>
              <a:rPr lang="en-GB" baseline="0"/>
              <a:t> ið sigur seg hava verið útfyri ymiskum harðskapi </a:t>
            </a:r>
            <a:r>
              <a:rPr lang="en-GB" i="1" baseline="0"/>
              <a:t>seinastu 12 mánaðirnar</a:t>
            </a:r>
            <a:endParaRPr lang="en-GB" i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Offur fyri kropsligum harðskapi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3.4883720930232558</c:v>
                </c:pt>
                <c:pt idx="1">
                  <c:v>3.4482758620689653</c:v>
                </c:pt>
                <c:pt idx="2">
                  <c:v>5.9701492537313428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D2-41D9-96CD-CAC0C6BA7D19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Offur fyri Kynsligum harðskapi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>
                  <c:v>3.5714285714285712</c:v>
                </c:pt>
                <c:pt idx="1">
                  <c:v>3.4482758620689653</c:v>
                </c:pt>
                <c:pt idx="2">
                  <c:v>4.5454545454545459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D2-41D9-96CD-CAC0C6BA7D1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1974608"/>
        <c:axId val="501973040"/>
      </c:barChart>
      <c:catAx>
        <c:axId val="50197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1973040"/>
        <c:crosses val="autoZero"/>
        <c:auto val="1"/>
        <c:lblAlgn val="ctr"/>
        <c:lblOffset val="100"/>
        <c:noMultiLvlLbl val="0"/>
      </c:catAx>
      <c:valAx>
        <c:axId val="50197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0197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</a:rPr>
              <a:t>Prosentpartur, ið sigur seg hava verið útfyri ymiskum sløg av happing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Hava nakrantíð fingið ljót ella niðrandi boð frá einum bólki ella einum persóni gjøgnum netið ella við tekstboðum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46.428571428571431</c:v>
                </c:pt>
                <c:pt idx="1">
                  <c:v>36.84210526315789</c:v>
                </c:pt>
                <c:pt idx="2">
                  <c:v>29.850746268656714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57-4297-A5D9-8AA4F32983C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Hava verði happaði av einum bólki, seinastu 12 mánaðirnar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'Ark1'!$C$3:$C$5</c:f>
              <c:numCache>
                <c:formatCode>0.00</c:formatCode>
                <c:ptCount val="3"/>
                <c:pt idx="0" formatCode="General">
                  <c:v>20</c:v>
                </c:pt>
                <c:pt idx="1">
                  <c:v>10.714285714285714</c:v>
                </c:pt>
                <c:pt idx="2">
                  <c:v>7.4626865671641784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57-4297-A5D9-8AA4F32983C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7107216"/>
        <c:axId val="667103296"/>
      </c:barChart>
      <c:catAx>
        <c:axId val="66710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3296"/>
        <c:crosses val="autoZero"/>
        <c:auto val="1"/>
        <c:lblAlgn val="ctr"/>
        <c:lblOffset val="100"/>
        <c:noMultiLvlLbl val="0"/>
      </c:catAx>
      <c:valAx>
        <c:axId val="66710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Prosentpartur, ið svaraði at tey onkuntíð, ella ofta, hava hugsa</a:t>
            </a:r>
            <a:r>
              <a:rPr lang="en-US" baseline="0"/>
              <a:t> um at taka lívið av sær seinastu vikuna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Hugsa onkuntíð, ella ofta um at taka lívið av sær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'Ark1'!$A$3:$A$5</c:f>
              <c:numCache>
                <c:formatCode>General</c:formatCode>
                <c:ptCount val="3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</c:numCache>
            </c:numRef>
          </c:cat>
          <c:val>
            <c:numRef>
              <c:f>'Ark1'!$B$3:$B$5</c:f>
              <c:numCache>
                <c:formatCode>0.00</c:formatCode>
                <c:ptCount val="3"/>
                <c:pt idx="0">
                  <c:v>5.8139534883720927</c:v>
                </c:pt>
                <c:pt idx="1">
                  <c:v>3.3333333333333335</c:v>
                </c:pt>
                <c:pt idx="2">
                  <c:v>11.594202898550725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5B-4372-B686-65F8FD8F77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67107608"/>
        <c:axId val="667109176"/>
      </c:barChart>
      <c:catAx>
        <c:axId val="66710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9176"/>
        <c:crosses val="autoZero"/>
        <c:auto val="1"/>
        <c:lblAlgn val="ctr"/>
        <c:lblOffset val="100"/>
        <c:noMultiLvlLbl val="0"/>
      </c:catAx>
      <c:valAx>
        <c:axId val="66710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baseline="0" dirty="0" err="1">
                <a:effectLst/>
              </a:rPr>
              <a:t>Tey</a:t>
            </a:r>
            <a:r>
              <a:rPr lang="en-GB" sz="1400" b="0" i="0" u="none" strike="noStrike" baseline="0" dirty="0">
                <a:effectLst/>
              </a:rPr>
              <a:t> </a:t>
            </a:r>
            <a:r>
              <a:rPr lang="en-GB" sz="1400" b="0" i="0" u="none" strike="noStrike" baseline="0" dirty="0" err="1">
                <a:effectLst/>
              </a:rPr>
              <a:t>við</a:t>
            </a:r>
            <a:r>
              <a:rPr lang="en-GB" sz="1400" b="0" i="0" u="none" strike="noStrike" baseline="0" dirty="0">
                <a:effectLst/>
              </a:rPr>
              <a:t> </a:t>
            </a:r>
            <a:r>
              <a:rPr lang="en-GB" sz="1400" b="0" i="0" u="none" strike="noStrike" baseline="0" dirty="0" err="1">
                <a:effectLst/>
              </a:rPr>
              <a:t>sjálvmorðstankum</a:t>
            </a:r>
            <a:r>
              <a:rPr lang="en-GB" sz="1400" b="0" i="0" u="none" strike="noStrike" baseline="0" dirty="0">
                <a:effectLst/>
              </a:rPr>
              <a:t> </a:t>
            </a:r>
            <a:r>
              <a:rPr lang="en-GB" sz="1400" b="0" i="0" u="none" strike="noStrike" baseline="0" dirty="0" err="1">
                <a:effectLst/>
              </a:rPr>
              <a:t>seinastu</a:t>
            </a:r>
            <a:r>
              <a:rPr lang="en-GB" sz="1400" b="0" i="0" u="none" strike="noStrike" baseline="0" dirty="0">
                <a:effectLst/>
              </a:rPr>
              <a:t> </a:t>
            </a:r>
            <a:r>
              <a:rPr lang="en-GB" sz="1400" b="0" i="0" u="none" strike="noStrike" baseline="0" dirty="0" err="1">
                <a:effectLst/>
              </a:rPr>
              <a:t>vikuna</a:t>
            </a:r>
            <a:r>
              <a:rPr lang="en-GB" sz="1400" b="0" i="0" u="none" strike="noStrike" baseline="0" dirty="0">
                <a:effectLst/>
              </a:rPr>
              <a:t>, </a:t>
            </a:r>
            <a:r>
              <a:rPr lang="en-GB" dirty="0" err="1"/>
              <a:t>skift</a:t>
            </a:r>
            <a:r>
              <a:rPr lang="en-GB" dirty="0"/>
              <a:t> á </a:t>
            </a:r>
            <a:r>
              <a:rPr lang="en-GB" dirty="0" err="1"/>
              <a:t>kyn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Næstan ongantíð hugsa um sjálvmorð seinastu vikuna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'Ark1'!$B$2:$B$3</c:f>
              <c:numCache>
                <c:formatCode>General</c:formatCode>
                <c:ptCount val="2"/>
                <c:pt idx="0" formatCode="0.00">
                  <c:v>83.720930232558146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F1-473A-A284-4DE6DC39A56A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Sjáldan, onkuntíð ella ofta hugsa um sjálvmorð seinastu vikuna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Dreingir</c:v>
                </c:pt>
                <c:pt idx="1">
                  <c:v>Gentur</c:v>
                </c:pt>
              </c:strCache>
            </c:strRef>
          </c:cat>
          <c:val>
            <c:numRef>
              <c:f>'Ark1'!$C$2:$C$3</c:f>
              <c:numCache>
                <c:formatCode>General</c:formatCode>
                <c:ptCount val="2"/>
                <c:pt idx="0" formatCode="0.00">
                  <c:v>16.279069767441861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F1-473A-A284-4DE6DC39A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7106824"/>
        <c:axId val="667105256"/>
      </c:barChart>
      <c:catAx>
        <c:axId val="667106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5256"/>
        <c:crosses val="autoZero"/>
        <c:auto val="1"/>
        <c:lblAlgn val="ctr"/>
        <c:lblOffset val="100"/>
        <c:noMultiLvlLbl val="0"/>
      </c:catAx>
      <c:valAx>
        <c:axId val="667105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err="1"/>
              <a:t>Tey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sjálvmorðstankum</a:t>
            </a:r>
            <a:r>
              <a:rPr lang="en-GB" dirty="0"/>
              <a:t> </a:t>
            </a:r>
            <a:r>
              <a:rPr lang="en-GB" dirty="0" err="1"/>
              <a:t>seinastu</a:t>
            </a:r>
            <a:r>
              <a:rPr lang="en-GB" dirty="0"/>
              <a:t> </a:t>
            </a:r>
            <a:r>
              <a:rPr lang="en-GB" dirty="0" err="1"/>
              <a:t>vikuna</a:t>
            </a:r>
            <a:r>
              <a:rPr lang="en-GB" dirty="0"/>
              <a:t>,</a:t>
            </a:r>
            <a:r>
              <a:rPr lang="en-GB" baseline="0" dirty="0"/>
              <a:t> </a:t>
            </a:r>
            <a:r>
              <a:rPr lang="en-GB" dirty="0" err="1"/>
              <a:t>skift</a:t>
            </a:r>
            <a:r>
              <a:rPr lang="en-GB" dirty="0"/>
              <a:t> á, </a:t>
            </a:r>
            <a:r>
              <a:rPr lang="en-GB" dirty="0" err="1"/>
              <a:t>hvørt</a:t>
            </a:r>
            <a:r>
              <a:rPr lang="en-GB" dirty="0"/>
              <a:t> </a:t>
            </a:r>
            <a:r>
              <a:rPr lang="en-GB" dirty="0" err="1"/>
              <a:t>tey</a:t>
            </a:r>
            <a:r>
              <a:rPr lang="en-GB" dirty="0"/>
              <a:t> </a:t>
            </a:r>
            <a:r>
              <a:rPr lang="en-GB" dirty="0" err="1"/>
              <a:t>kenna</a:t>
            </a:r>
            <a:r>
              <a:rPr lang="en-GB" dirty="0"/>
              <a:t> </a:t>
            </a:r>
            <a:r>
              <a:rPr lang="en-GB" dirty="0" err="1"/>
              <a:t>onkran</a:t>
            </a:r>
            <a:r>
              <a:rPr lang="en-GB" dirty="0"/>
              <a:t>,</a:t>
            </a:r>
            <a:r>
              <a:rPr lang="en-GB" baseline="0" dirty="0"/>
              <a:t> </a:t>
            </a:r>
            <a:r>
              <a:rPr lang="en-GB" baseline="0" dirty="0" err="1"/>
              <a:t>ið</a:t>
            </a:r>
            <a:r>
              <a:rPr lang="en-GB" baseline="0" dirty="0"/>
              <a:t> </a:t>
            </a:r>
            <a:r>
              <a:rPr lang="en-GB" baseline="0" dirty="0" err="1"/>
              <a:t>hevur</a:t>
            </a:r>
            <a:r>
              <a:rPr lang="en-GB" baseline="0" dirty="0"/>
              <a:t> </a:t>
            </a:r>
            <a:r>
              <a:rPr lang="en-GB" baseline="0" dirty="0" err="1"/>
              <a:t>roynt</a:t>
            </a:r>
            <a:r>
              <a:rPr lang="en-GB" baseline="0" dirty="0"/>
              <a:t> at </a:t>
            </a:r>
            <a:r>
              <a:rPr lang="en-GB" baseline="0" dirty="0" err="1"/>
              <a:t>tikið</a:t>
            </a:r>
            <a:r>
              <a:rPr lang="en-GB" baseline="0" dirty="0"/>
              <a:t> </a:t>
            </a:r>
            <a:r>
              <a:rPr lang="en-GB" baseline="0" dirty="0" err="1"/>
              <a:t>lívið</a:t>
            </a:r>
            <a:r>
              <a:rPr lang="en-GB" baseline="0" dirty="0"/>
              <a:t> </a:t>
            </a:r>
            <a:r>
              <a:rPr lang="en-GB" baseline="0" dirty="0" err="1"/>
              <a:t>av</a:t>
            </a:r>
            <a:r>
              <a:rPr lang="en-GB" baseline="0" dirty="0"/>
              <a:t> </a:t>
            </a:r>
            <a:r>
              <a:rPr lang="en-GB" baseline="0" dirty="0" err="1"/>
              <a:t>sær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37398148148148147"/>
          <c:y val="0.215"/>
          <c:w val="0.58884842519685043"/>
          <c:h val="0.5411567304086989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Sjáldan, onkuntíð ella ofta hugsa um sjálvmorð seinastu vikuna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Hava vinir ið hava roynt sjálvmorð</c:v>
                </c:pt>
                <c:pt idx="1">
                  <c:v>Hava ikki vinir ið hava roynt sjálvmorð</c:v>
                </c:pt>
              </c:strCache>
            </c:strRef>
          </c:cat>
          <c:val>
            <c:numRef>
              <c:f>'Ark1'!$B$2:$B$3</c:f>
              <c:numCache>
                <c:formatCode>0.00</c:formatCode>
                <c:ptCount val="2"/>
                <c:pt idx="0">
                  <c:v>42.857142857142854</c:v>
                </c:pt>
                <c:pt idx="1">
                  <c:v>13.20754716981132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E6-4AEE-AF50-E6530AA80B15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Næstan ongantíð hugsa um sjálvmorð seinastu vikuna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</c:f>
              <c:strCache>
                <c:ptCount val="2"/>
                <c:pt idx="0">
                  <c:v>Hava vinir ið hava roynt sjálvmorð</c:v>
                </c:pt>
                <c:pt idx="1">
                  <c:v>Hava ikki vinir ið hava roynt sjálvmorð</c:v>
                </c:pt>
              </c:strCache>
            </c:strRef>
          </c:cat>
          <c:val>
            <c:numRef>
              <c:f>'Ark1'!$C$2:$C$3</c:f>
              <c:numCache>
                <c:formatCode>0.00</c:formatCode>
                <c:ptCount val="2"/>
                <c:pt idx="0">
                  <c:v>57.142857142857139</c:v>
                </c:pt>
                <c:pt idx="1">
                  <c:v>86.79245283018868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E6-4AEE-AF50-E6530AA80B1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67104080"/>
        <c:axId val="667109960"/>
      </c:barChart>
      <c:catAx>
        <c:axId val="667104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9960"/>
        <c:crosses val="autoZero"/>
        <c:auto val="1"/>
        <c:lblAlgn val="ctr"/>
        <c:lblOffset val="100"/>
        <c:noMultiLvlLbl val="0"/>
      </c:catAx>
      <c:valAx>
        <c:axId val="667109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6710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8AF13-2277-4704-AE97-043715F092AB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156C1-A318-4182-A6C3-30E4E2C23EF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2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156C1-A318-4182-A6C3-30E4E2C23EF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024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156C1-A318-4182-A6C3-30E4E2C23EF4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6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o-FO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422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163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o-FO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2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1479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o-FO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o-FO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0009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597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813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o-FO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622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o-FO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425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193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381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o-FO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o-FO"/>
              <a:t>Klik for at redigere teksttypografierne i masteren</a:t>
            </a:r>
          </a:p>
          <a:p>
            <a:pPr lvl="1"/>
            <a:r>
              <a:rPr lang="fo-FO"/>
              <a:t>Andet niveau</a:t>
            </a:r>
          </a:p>
          <a:p>
            <a:pPr lvl="2"/>
            <a:r>
              <a:rPr lang="fo-FO"/>
              <a:t>Tredje niveau</a:t>
            </a:r>
          </a:p>
          <a:p>
            <a:pPr lvl="3"/>
            <a:r>
              <a:rPr lang="fo-FO"/>
              <a:t>Fjerde niveau</a:t>
            </a:r>
          </a:p>
          <a:p>
            <a:pPr lvl="4"/>
            <a:r>
              <a:rPr lang="fo-FO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559EF-5508-2D4A-A324-83FC1C58BA50}" type="datetimeFigureOut">
              <a:rPr lang="da-DK" smtClean="0"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C2D72-019C-2440-A709-CC5178D0FD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122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77504" y="2295675"/>
            <a:ext cx="4834746" cy="2556607"/>
          </a:xfrm>
        </p:spPr>
        <p:txBody>
          <a:bodyPr/>
          <a:lstStyle/>
          <a:p>
            <a:r>
              <a:rPr lang="en-GB" dirty="0" err="1"/>
              <a:t>Fyribyrging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Trivnaður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8086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Hvat</a:t>
            </a:r>
            <a:r>
              <a:rPr lang="da-DK" dirty="0">
                <a:solidFill>
                  <a:schemeClr val="bg1"/>
                </a:solidFill>
              </a:rPr>
              <a:t> er Planet </a:t>
            </a:r>
            <a:r>
              <a:rPr lang="da-DK" dirty="0" err="1">
                <a:solidFill>
                  <a:schemeClr val="bg1"/>
                </a:solidFill>
              </a:rPr>
              <a:t>Youth</a:t>
            </a:r>
            <a:r>
              <a:rPr lang="da-DK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lnSpcReduction="10000"/>
          </a:bodyPr>
          <a:lstStyle/>
          <a:p>
            <a:r>
              <a:rPr lang="da-DK" dirty="0" err="1"/>
              <a:t>Íslendsk</a:t>
            </a:r>
            <a:r>
              <a:rPr lang="da-DK" dirty="0"/>
              <a:t> </a:t>
            </a:r>
            <a:r>
              <a:rPr lang="da-DK" dirty="0" err="1"/>
              <a:t>granskingarverkætlan</a:t>
            </a:r>
            <a:endParaRPr lang="da-DK" dirty="0"/>
          </a:p>
          <a:p>
            <a:r>
              <a:rPr lang="da-DK" dirty="0" err="1"/>
              <a:t>Byrjar</a:t>
            </a:r>
            <a:r>
              <a:rPr lang="da-DK" dirty="0"/>
              <a:t> í 2005</a:t>
            </a:r>
          </a:p>
          <a:p>
            <a:r>
              <a:rPr lang="da-DK" dirty="0" err="1"/>
              <a:t>Yvir</a:t>
            </a:r>
            <a:r>
              <a:rPr lang="da-DK" dirty="0"/>
              <a:t> 30 </a:t>
            </a:r>
            <a:r>
              <a:rPr lang="da-DK" dirty="0" err="1"/>
              <a:t>evropeiskar</a:t>
            </a:r>
            <a:r>
              <a:rPr lang="da-DK" dirty="0"/>
              <a:t> </a:t>
            </a:r>
            <a:r>
              <a:rPr lang="da-DK" dirty="0" err="1"/>
              <a:t>kommunur</a:t>
            </a:r>
            <a:r>
              <a:rPr lang="da-DK" dirty="0"/>
              <a:t> </a:t>
            </a:r>
            <a:r>
              <a:rPr lang="da-DK" dirty="0" err="1"/>
              <a:t>luttikið</a:t>
            </a:r>
            <a:endParaRPr lang="da-DK" dirty="0"/>
          </a:p>
          <a:p>
            <a:r>
              <a:rPr lang="da-DK" dirty="0"/>
              <a:t>Klaksvík </a:t>
            </a:r>
            <a:r>
              <a:rPr lang="da-DK" dirty="0" err="1"/>
              <a:t>luttikið</a:t>
            </a:r>
            <a:r>
              <a:rPr lang="da-DK" dirty="0"/>
              <a:t> </a:t>
            </a:r>
            <a:r>
              <a:rPr lang="da-DK" dirty="0" err="1"/>
              <a:t>síðani</a:t>
            </a:r>
            <a:r>
              <a:rPr lang="da-DK" dirty="0"/>
              <a:t> 2012</a:t>
            </a:r>
          </a:p>
        </p:txBody>
      </p:sp>
    </p:spTree>
    <p:extLst>
      <p:ext uri="{BB962C8B-B14F-4D97-AF65-F5344CB8AC3E}">
        <p14:creationId xmlns:p14="http://schemas.microsoft.com/office/powerpoint/2010/main" val="98828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Háttalag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lnSpcReduction="10000"/>
          </a:bodyPr>
          <a:lstStyle/>
          <a:p>
            <a:r>
              <a:rPr lang="da-DK" dirty="0" err="1"/>
              <a:t>Luttakandi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15-16 </a:t>
            </a:r>
            <a:r>
              <a:rPr lang="da-DK" dirty="0" err="1"/>
              <a:t>ár</a:t>
            </a:r>
            <a:endParaRPr lang="da-DK" dirty="0"/>
          </a:p>
          <a:p>
            <a:r>
              <a:rPr lang="da-DK" dirty="0" err="1"/>
              <a:t>Svara</a:t>
            </a:r>
            <a:r>
              <a:rPr lang="da-DK" dirty="0"/>
              <a:t> </a:t>
            </a:r>
            <a:r>
              <a:rPr lang="da-DK" dirty="0" err="1"/>
              <a:t>dulnevnt</a:t>
            </a:r>
            <a:r>
              <a:rPr lang="da-DK" dirty="0"/>
              <a:t> </a:t>
            </a:r>
            <a:r>
              <a:rPr lang="da-DK" dirty="0" err="1"/>
              <a:t>einum</a:t>
            </a:r>
            <a:r>
              <a:rPr lang="da-DK" dirty="0"/>
              <a:t> </a:t>
            </a:r>
            <a:r>
              <a:rPr lang="da-DK" dirty="0" err="1"/>
              <a:t>spurnablaði</a:t>
            </a:r>
            <a:endParaRPr lang="da-DK" dirty="0"/>
          </a:p>
          <a:p>
            <a:r>
              <a:rPr lang="da-DK" dirty="0"/>
              <a:t>69 </a:t>
            </a:r>
            <a:r>
              <a:rPr lang="da-DK" dirty="0" err="1"/>
              <a:t>næmingar</a:t>
            </a:r>
            <a:r>
              <a:rPr lang="da-DK" dirty="0"/>
              <a:t> </a:t>
            </a:r>
            <a:r>
              <a:rPr lang="da-DK" dirty="0" err="1"/>
              <a:t>úr</a:t>
            </a:r>
            <a:r>
              <a:rPr lang="da-DK" dirty="0"/>
              <a:t> Klaksvík í 2018.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501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Allýsingar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fo-FO" dirty="0"/>
              <a:t>Frávíkjandi atferð</a:t>
            </a:r>
          </a:p>
          <a:p>
            <a:r>
              <a:rPr lang="fo-FO" dirty="0"/>
              <a:t>Signifikantur samanhangur</a:t>
            </a:r>
          </a:p>
        </p:txBody>
      </p:sp>
    </p:spTree>
    <p:extLst>
      <p:ext uri="{BB962C8B-B14F-4D97-AF65-F5344CB8AC3E}">
        <p14:creationId xmlns:p14="http://schemas.microsoft.com/office/powerpoint/2010/main" val="246233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Ástøðir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um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frávíkjandi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atferð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4" name="Pladsholder til indhold 3" descr="Klaksvík_City_Center_0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r="2920"/>
          <a:stretch>
            <a:fillRect/>
          </a:stretch>
        </p:blipFill>
        <p:spPr>
          <a:xfrm>
            <a:off x="762000" y="3614738"/>
            <a:ext cx="5692775" cy="2682875"/>
          </a:xfrm>
        </p:spPr>
      </p:pic>
    </p:spTree>
    <p:extLst>
      <p:ext uri="{BB962C8B-B14F-4D97-AF65-F5344CB8AC3E}">
        <p14:creationId xmlns:p14="http://schemas.microsoft.com/office/powerpoint/2010/main" val="6254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Sjálvkontrol </a:t>
            </a:r>
            <a:r>
              <a:rPr lang="da-DK" dirty="0" err="1">
                <a:solidFill>
                  <a:schemeClr val="bg1"/>
                </a:solidFill>
              </a:rPr>
              <a:t>ástøði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lnSpcReduction="10000"/>
          </a:bodyPr>
          <a:lstStyle/>
          <a:p>
            <a:r>
              <a:rPr lang="da-DK" dirty="0" err="1"/>
              <a:t>Frávíkjandi</a:t>
            </a:r>
            <a:r>
              <a:rPr lang="da-DK" dirty="0"/>
              <a:t> </a:t>
            </a:r>
            <a:r>
              <a:rPr lang="da-DK" dirty="0" err="1"/>
              <a:t>atferð</a:t>
            </a:r>
            <a:r>
              <a:rPr lang="da-DK" dirty="0"/>
              <a:t> er </a:t>
            </a:r>
            <a:r>
              <a:rPr lang="da-DK" dirty="0" err="1"/>
              <a:t>sjálvsøgd</a:t>
            </a:r>
            <a:endParaRPr lang="da-DK" dirty="0"/>
          </a:p>
          <a:p>
            <a:r>
              <a:rPr lang="da-DK" dirty="0" err="1"/>
              <a:t>Vantandi</a:t>
            </a:r>
            <a:r>
              <a:rPr lang="da-DK" dirty="0"/>
              <a:t> sjálvkontrol er </a:t>
            </a:r>
            <a:r>
              <a:rPr lang="da-DK" dirty="0" err="1"/>
              <a:t>atvold</a:t>
            </a:r>
            <a:endParaRPr lang="da-DK" dirty="0"/>
          </a:p>
          <a:p>
            <a:r>
              <a:rPr lang="da-DK" dirty="0" err="1"/>
              <a:t>Lunnar</a:t>
            </a:r>
            <a:r>
              <a:rPr lang="da-DK" dirty="0"/>
              <a:t> </a:t>
            </a:r>
            <a:r>
              <a:rPr lang="da-DK" dirty="0" err="1"/>
              <a:t>lagdir</a:t>
            </a:r>
            <a:r>
              <a:rPr lang="da-DK" dirty="0"/>
              <a:t> í </a:t>
            </a:r>
            <a:r>
              <a:rPr lang="da-DK" dirty="0" err="1"/>
              <a:t>barndóminum</a:t>
            </a:r>
            <a:endParaRPr lang="da-DK" dirty="0"/>
          </a:p>
          <a:p>
            <a:r>
              <a:rPr lang="da-DK" dirty="0" err="1"/>
              <a:t>Økist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aldrinum</a:t>
            </a:r>
            <a:endParaRPr lang="da-DK" dirty="0"/>
          </a:p>
          <a:p>
            <a:r>
              <a:rPr lang="da-DK" dirty="0"/>
              <a:t>Rank </a:t>
            </a:r>
            <a:r>
              <a:rPr lang="da-DK" dirty="0" err="1"/>
              <a:t>stability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787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/>
              <a:t>Sjálvkontrol </a:t>
            </a:r>
            <a:r>
              <a:rPr lang="da-DK" sz="2800" b="1" dirty="0" err="1"/>
              <a:t>ástøði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7E2305E9-FFFF-4BB2-92B5-65A52876C4D1}"/>
              </a:ext>
            </a:extLst>
          </p:cNvPr>
          <p:cNvGraphicFramePr/>
          <p:nvPr/>
        </p:nvGraphicFramePr>
        <p:xfrm>
          <a:off x="552314" y="1154589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kstfelt 9">
            <a:extLst>
              <a:ext uri="{FF2B5EF4-FFF2-40B4-BE49-F238E27FC236}">
                <a16:creationId xmlns:a16="http://schemas.microsoft.com/office/drawing/2014/main" xmlns="" id="{0AC4F6EB-6FB1-4BF8-9A86-27C26AB403E0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Kallsgarð, 2018, s. 38</a:t>
            </a:r>
          </a:p>
        </p:txBody>
      </p:sp>
    </p:spTree>
    <p:extLst>
      <p:ext uri="{BB962C8B-B14F-4D97-AF65-F5344CB8AC3E}">
        <p14:creationId xmlns:p14="http://schemas.microsoft.com/office/powerpoint/2010/main" val="426172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/>
              <a:t>Sjálvkontrol </a:t>
            </a:r>
            <a:r>
              <a:rPr lang="da-DK" sz="2800" b="1" dirty="0" err="1"/>
              <a:t>ástøði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pic>
        <p:nvPicPr>
          <p:cNvPr id="7" name="Billede 6" descr="Et billede, der indeholder skærmbillede, kort&#10;&#10;Automatisk genereret beskrivelse">
            <a:extLst>
              <a:ext uri="{FF2B5EF4-FFF2-40B4-BE49-F238E27FC236}">
                <a16:creationId xmlns:a16="http://schemas.microsoft.com/office/drawing/2014/main" xmlns="" id="{28356A27-520B-464F-88E9-8D5A46403F0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0" y="1154589"/>
            <a:ext cx="5320471" cy="3026794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xmlns="" id="{11810C76-E937-49FF-AEA2-A2EBB85819C8}"/>
              </a:ext>
            </a:extLst>
          </p:cNvPr>
          <p:cNvSpPr txBox="1"/>
          <p:nvPr/>
        </p:nvSpPr>
        <p:spPr>
          <a:xfrm>
            <a:off x="1580893" y="4181383"/>
            <a:ext cx="2855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/>
              <a:t>Justitsministeriets Forskningskontor, 2016, s. 9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98237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Routine</a:t>
            </a:r>
            <a:r>
              <a:rPr lang="da-DK" dirty="0">
                <a:solidFill>
                  <a:schemeClr val="bg1"/>
                </a:solidFill>
              </a:rPr>
              <a:t> Activity </a:t>
            </a:r>
            <a:r>
              <a:rPr lang="da-DK" dirty="0" err="1">
                <a:solidFill>
                  <a:schemeClr val="bg1"/>
                </a:solidFill>
              </a:rPr>
              <a:t>Theory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Dentur</a:t>
            </a:r>
            <a:r>
              <a:rPr lang="da-DK" dirty="0"/>
              <a:t> </a:t>
            </a:r>
            <a:r>
              <a:rPr lang="da-DK" dirty="0" err="1"/>
              <a:t>lagdur</a:t>
            </a:r>
            <a:r>
              <a:rPr lang="da-DK" dirty="0"/>
              <a:t> á </a:t>
            </a:r>
            <a:r>
              <a:rPr lang="da-DK" dirty="0" err="1"/>
              <a:t>umstøður</a:t>
            </a:r>
            <a:endParaRPr lang="da-DK" dirty="0"/>
          </a:p>
          <a:p>
            <a:r>
              <a:rPr lang="da-DK" dirty="0" err="1"/>
              <a:t>Trýggjar</a:t>
            </a:r>
            <a:r>
              <a:rPr lang="da-DK" dirty="0"/>
              <a:t> </a:t>
            </a:r>
            <a:r>
              <a:rPr lang="da-DK" dirty="0" err="1"/>
              <a:t>treytir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kriminaliteti</a:t>
            </a:r>
            <a:endParaRPr lang="da-DK" dirty="0"/>
          </a:p>
          <a:p>
            <a:r>
              <a:rPr lang="da-DK" dirty="0" err="1"/>
              <a:t>Altíð</a:t>
            </a:r>
            <a:r>
              <a:rPr lang="da-DK" dirty="0"/>
              <a:t> </a:t>
            </a:r>
            <a:r>
              <a:rPr lang="da-DK" dirty="0" err="1"/>
              <a:t>onkur</a:t>
            </a:r>
            <a:r>
              <a:rPr lang="da-DK" dirty="0"/>
              <a:t> </a:t>
            </a:r>
            <a:r>
              <a:rPr lang="da-DK" dirty="0" err="1"/>
              <a:t>sinnaður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385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Routine</a:t>
            </a:r>
            <a:r>
              <a:rPr lang="da-DK" sz="2800" b="1" dirty="0"/>
              <a:t> Activity </a:t>
            </a:r>
            <a:r>
              <a:rPr lang="da-DK" sz="2800" b="1" dirty="0" err="1"/>
              <a:t>Theory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xmlns="" id="{0AC4F6EB-6FB1-4BF8-9A86-27C26AB403E0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Kallsgarð, 2018, s. 27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B650EA1C-63DA-4B26-A682-6CF72905574E}"/>
              </a:ext>
            </a:extLst>
          </p:cNvPr>
          <p:cNvGraphicFramePr/>
          <p:nvPr/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6128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Theory</a:t>
            </a:r>
            <a:r>
              <a:rPr lang="da-DK" dirty="0">
                <a:solidFill>
                  <a:schemeClr val="bg1"/>
                </a:solidFill>
              </a:rPr>
              <a:t> of </a:t>
            </a:r>
            <a:r>
              <a:rPr lang="da-DK" dirty="0" err="1">
                <a:solidFill>
                  <a:schemeClr val="bg1"/>
                </a:solidFill>
              </a:rPr>
              <a:t>differential</a:t>
            </a:r>
            <a:r>
              <a:rPr lang="da-DK" dirty="0">
                <a:solidFill>
                  <a:schemeClr val="bg1"/>
                </a:solidFill>
              </a:rPr>
              <a:t> association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Frávíkjandi</a:t>
            </a:r>
            <a:r>
              <a:rPr lang="da-DK" dirty="0"/>
              <a:t> </a:t>
            </a:r>
            <a:r>
              <a:rPr lang="da-DK" dirty="0" err="1"/>
              <a:t>atburður</a:t>
            </a:r>
            <a:r>
              <a:rPr lang="da-DK" dirty="0"/>
              <a:t> er </a:t>
            </a:r>
            <a:r>
              <a:rPr lang="da-DK" dirty="0" err="1"/>
              <a:t>lærdur</a:t>
            </a:r>
            <a:endParaRPr lang="da-DK" dirty="0"/>
          </a:p>
          <a:p>
            <a:r>
              <a:rPr lang="da-DK" dirty="0" err="1"/>
              <a:t>Serliga</a:t>
            </a:r>
            <a:r>
              <a:rPr lang="da-DK" dirty="0"/>
              <a:t> </a:t>
            </a:r>
            <a:r>
              <a:rPr lang="da-DK" dirty="0" err="1"/>
              <a:t>gjøgnum</a:t>
            </a:r>
            <a:r>
              <a:rPr lang="da-DK" dirty="0"/>
              <a:t> </a:t>
            </a:r>
            <a:r>
              <a:rPr lang="da-DK" dirty="0" err="1"/>
              <a:t>nærsambond</a:t>
            </a:r>
            <a:endParaRPr lang="da-DK" dirty="0"/>
          </a:p>
          <a:p>
            <a:r>
              <a:rPr lang="da-DK" dirty="0" err="1"/>
              <a:t>Motivatión</a:t>
            </a:r>
            <a:r>
              <a:rPr lang="da-DK" dirty="0"/>
              <a:t> og </a:t>
            </a:r>
            <a:r>
              <a:rPr lang="da-DK" dirty="0" err="1"/>
              <a:t>førleikar</a:t>
            </a:r>
            <a:endParaRPr lang="da-DK" dirty="0"/>
          </a:p>
          <a:p>
            <a:r>
              <a:rPr lang="da-DK" dirty="0" err="1"/>
              <a:t>Serliga</a:t>
            </a:r>
            <a:r>
              <a:rPr lang="da-DK" dirty="0"/>
              <a:t> </a:t>
            </a:r>
            <a:r>
              <a:rPr lang="da-DK" dirty="0" err="1"/>
              <a:t>galdandi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rúsevnir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99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Braithwaite og </a:t>
            </a:r>
            <a:r>
              <a:rPr lang="da-DK" dirty="0" err="1">
                <a:solidFill>
                  <a:schemeClr val="bg1"/>
                </a:solidFill>
              </a:rPr>
              <a:t>Kyn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lnSpcReduction="10000"/>
          </a:bodyPr>
          <a:lstStyle/>
          <a:p>
            <a:r>
              <a:rPr lang="da-DK" dirty="0" err="1"/>
              <a:t>Stemplingsteoretikari</a:t>
            </a:r>
            <a:endParaRPr lang="da-DK" dirty="0"/>
          </a:p>
          <a:p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eiga</a:t>
            </a:r>
            <a:r>
              <a:rPr lang="da-DK" dirty="0"/>
              <a:t> at </a:t>
            </a:r>
            <a:r>
              <a:rPr lang="da-DK" dirty="0" err="1"/>
              <a:t>átala</a:t>
            </a:r>
            <a:endParaRPr lang="da-DK" dirty="0"/>
          </a:p>
          <a:p>
            <a:r>
              <a:rPr lang="da-DK" dirty="0" err="1"/>
              <a:t>Dentur</a:t>
            </a:r>
            <a:r>
              <a:rPr lang="da-DK" dirty="0"/>
              <a:t> </a:t>
            </a:r>
            <a:r>
              <a:rPr lang="da-DK" dirty="0" err="1"/>
              <a:t>eigur</a:t>
            </a:r>
            <a:r>
              <a:rPr lang="da-DK" dirty="0"/>
              <a:t> at </a:t>
            </a:r>
            <a:r>
              <a:rPr lang="da-DK" dirty="0" err="1"/>
              <a:t>verða</a:t>
            </a:r>
            <a:r>
              <a:rPr lang="da-DK" dirty="0"/>
              <a:t> </a:t>
            </a:r>
            <a:r>
              <a:rPr lang="da-DK" dirty="0" err="1"/>
              <a:t>lagdur</a:t>
            </a:r>
            <a:r>
              <a:rPr lang="da-DK" dirty="0"/>
              <a:t> á </a:t>
            </a:r>
            <a:r>
              <a:rPr lang="da-DK" dirty="0" err="1"/>
              <a:t>gerningin</a:t>
            </a:r>
            <a:endParaRPr lang="da-DK" dirty="0"/>
          </a:p>
          <a:p>
            <a:r>
              <a:rPr lang="da-DK" dirty="0"/>
              <a:t>Stigmatisering </a:t>
            </a:r>
            <a:r>
              <a:rPr lang="da-DK" dirty="0" err="1"/>
              <a:t>merkir</a:t>
            </a:r>
            <a:r>
              <a:rPr lang="da-DK" dirty="0"/>
              <a:t> </a:t>
            </a:r>
            <a:r>
              <a:rPr lang="da-DK" dirty="0" err="1"/>
              <a:t>útihýsing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02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Braithwaite og </a:t>
            </a:r>
            <a:r>
              <a:rPr lang="da-DK" dirty="0" err="1">
                <a:solidFill>
                  <a:schemeClr val="bg1"/>
                </a:solidFill>
              </a:rPr>
              <a:t>Kyn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fontScale="77500" lnSpcReduction="20000"/>
          </a:bodyPr>
          <a:lstStyle/>
          <a:p>
            <a:endParaRPr lang="da-DK" dirty="0"/>
          </a:p>
          <a:p>
            <a:r>
              <a:rPr lang="da-DK" dirty="0" err="1"/>
              <a:t>Lítið</a:t>
            </a:r>
            <a:r>
              <a:rPr lang="da-DK" dirty="0"/>
              <a:t> </a:t>
            </a:r>
            <a:r>
              <a:rPr lang="da-DK" dirty="0" err="1"/>
              <a:t>eftirlit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dreingjum</a:t>
            </a:r>
            <a:endParaRPr lang="da-DK" dirty="0"/>
          </a:p>
          <a:p>
            <a:r>
              <a:rPr lang="da-DK" dirty="0" err="1"/>
              <a:t>Persónar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veikum</a:t>
            </a:r>
            <a:r>
              <a:rPr lang="da-DK" dirty="0"/>
              <a:t>/</a:t>
            </a:r>
            <a:r>
              <a:rPr lang="da-DK" dirty="0" err="1"/>
              <a:t>fáum</a:t>
            </a:r>
            <a:r>
              <a:rPr lang="da-DK" dirty="0"/>
              <a:t> </a:t>
            </a:r>
            <a:r>
              <a:rPr lang="da-DK" dirty="0" err="1"/>
              <a:t>sosialum</a:t>
            </a:r>
            <a:r>
              <a:rPr lang="da-DK" dirty="0"/>
              <a:t> </a:t>
            </a:r>
            <a:r>
              <a:rPr lang="da-DK" dirty="0" err="1"/>
              <a:t>sambondum</a:t>
            </a:r>
            <a:r>
              <a:rPr lang="da-DK" dirty="0"/>
              <a:t> í </a:t>
            </a:r>
            <a:r>
              <a:rPr lang="da-DK" dirty="0" err="1"/>
              <a:t>størri</a:t>
            </a:r>
            <a:r>
              <a:rPr lang="da-DK" dirty="0"/>
              <a:t> </a:t>
            </a:r>
            <a:r>
              <a:rPr lang="da-DK" dirty="0" err="1"/>
              <a:t>vanda</a:t>
            </a:r>
            <a:endParaRPr lang="da-DK" dirty="0"/>
          </a:p>
          <a:p>
            <a:r>
              <a:rPr lang="da-DK" dirty="0" err="1"/>
              <a:t>Fevnandi</a:t>
            </a:r>
            <a:r>
              <a:rPr lang="da-DK" dirty="0"/>
              <a:t> </a:t>
            </a:r>
            <a:r>
              <a:rPr lang="da-DK" dirty="0" err="1"/>
              <a:t>átalur</a:t>
            </a:r>
            <a:r>
              <a:rPr lang="da-DK" dirty="0"/>
              <a:t> </a:t>
            </a:r>
            <a:r>
              <a:rPr lang="da-DK" dirty="0" err="1"/>
              <a:t>fyribyrgja</a:t>
            </a:r>
            <a:endParaRPr lang="da-DK" dirty="0"/>
          </a:p>
          <a:p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altíð</a:t>
            </a:r>
            <a:r>
              <a:rPr lang="da-DK" dirty="0"/>
              <a:t> </a:t>
            </a:r>
            <a:r>
              <a:rPr lang="da-DK" dirty="0" err="1"/>
              <a:t>galdandi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vanaelvandi </a:t>
            </a:r>
            <a:r>
              <a:rPr lang="da-DK" dirty="0" err="1"/>
              <a:t>evnir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529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/>
              <a:t>Braithwaite og </a:t>
            </a:r>
            <a:r>
              <a:rPr lang="da-DK" sz="2800" b="1" dirty="0" err="1"/>
              <a:t>Kyn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xmlns="" id="{11810C76-E937-49FF-AEA2-A2EBB85819C8}"/>
              </a:ext>
            </a:extLst>
          </p:cNvPr>
          <p:cNvSpPr txBox="1"/>
          <p:nvPr/>
        </p:nvSpPr>
        <p:spPr>
          <a:xfrm>
            <a:off x="1580893" y="4181383"/>
            <a:ext cx="2855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/>
              <a:t>Kallsgarð, 2018</a:t>
            </a:r>
            <a:endParaRPr lang="en-GB" sz="1000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CF66939F-2059-49D0-A7AD-DBEBA9A86AD6}"/>
              </a:ext>
            </a:extLst>
          </p:cNvPr>
          <p:cNvGraphicFramePr/>
          <p:nvPr/>
        </p:nvGraphicFramePr>
        <p:xfrm>
          <a:off x="552314" y="980983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567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Úrslit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4" name="Pladsholder til indhold 3" descr="Klaksvík_City_Center_0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r="2920"/>
          <a:stretch>
            <a:fillRect/>
          </a:stretch>
        </p:blipFill>
        <p:spPr>
          <a:xfrm>
            <a:off x="762000" y="3614738"/>
            <a:ext cx="5692775" cy="2682875"/>
          </a:xfrm>
        </p:spPr>
      </p:pic>
    </p:spTree>
    <p:extLst>
      <p:ext uri="{BB962C8B-B14F-4D97-AF65-F5344CB8AC3E}">
        <p14:creationId xmlns:p14="http://schemas.microsoft.com/office/powerpoint/2010/main" val="298577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Royking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minking</a:t>
            </a:r>
            <a:r>
              <a:rPr lang="da-DK" dirty="0"/>
              <a:t> </a:t>
            </a:r>
            <a:r>
              <a:rPr lang="da-DK" dirty="0" err="1"/>
              <a:t>síðani</a:t>
            </a:r>
            <a:r>
              <a:rPr lang="da-DK" dirty="0"/>
              <a:t> 2012</a:t>
            </a:r>
          </a:p>
          <a:p>
            <a:r>
              <a:rPr lang="da-DK" dirty="0" err="1"/>
              <a:t>Veksur</a:t>
            </a:r>
            <a:r>
              <a:rPr lang="da-DK" dirty="0"/>
              <a:t> </a:t>
            </a:r>
            <a:r>
              <a:rPr lang="da-DK" dirty="0" err="1"/>
              <a:t>aftur</a:t>
            </a:r>
            <a:r>
              <a:rPr lang="da-DK" dirty="0"/>
              <a:t> í 2018</a:t>
            </a:r>
          </a:p>
          <a:p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stórur</a:t>
            </a:r>
            <a:r>
              <a:rPr lang="da-DK" dirty="0"/>
              <a:t> </a:t>
            </a:r>
            <a:r>
              <a:rPr lang="da-DK" dirty="0" err="1"/>
              <a:t>kynsmunur</a:t>
            </a:r>
            <a:endParaRPr lang="da-DK" dirty="0"/>
          </a:p>
          <a:p>
            <a:r>
              <a:rPr lang="da-DK" dirty="0" err="1"/>
              <a:t>Foreldrini</a:t>
            </a:r>
            <a:r>
              <a:rPr lang="da-DK" dirty="0"/>
              <a:t> </a:t>
            </a:r>
            <a:r>
              <a:rPr lang="da-DK" dirty="0" err="1"/>
              <a:t>stóra</a:t>
            </a:r>
            <a:r>
              <a:rPr lang="da-DK" dirty="0"/>
              <a:t> </a:t>
            </a:r>
            <a:r>
              <a:rPr lang="da-DK" dirty="0" err="1"/>
              <a:t>ávirkan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88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Royking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3DF95A24-8ED4-4AFE-A4DB-EDB3D78382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2615206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xmlns="" id="{586BDBAE-2603-468C-8F0B-B4B36E0B35F4}"/>
              </a:ext>
            </a:extLst>
          </p:cNvPr>
          <p:cNvSpPr txBox="1"/>
          <p:nvPr/>
        </p:nvSpPr>
        <p:spPr>
          <a:xfrm>
            <a:off x="2110440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</p:spTree>
    <p:extLst>
      <p:ext uri="{BB962C8B-B14F-4D97-AF65-F5344CB8AC3E}">
        <p14:creationId xmlns:p14="http://schemas.microsoft.com/office/powerpoint/2010/main" val="418887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Royking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22050D4A-5394-4F19-8F1C-5851919B05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5295479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xmlns="" id="{6DD240A1-29C1-4457-A218-A29944DBFF8D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</p:spTree>
    <p:extLst>
      <p:ext uri="{BB962C8B-B14F-4D97-AF65-F5344CB8AC3E}">
        <p14:creationId xmlns:p14="http://schemas.microsoft.com/office/powerpoint/2010/main" val="164801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Royking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BFB10AC5-1D4B-4309-837B-A862DE66DB89}"/>
              </a:ext>
            </a:extLst>
          </p:cNvPr>
          <p:cNvGraphicFramePr/>
          <p:nvPr/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215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Snús</a:t>
            </a:r>
            <a:r>
              <a:rPr lang="da-DK" dirty="0">
                <a:solidFill>
                  <a:schemeClr val="bg1"/>
                </a:solidFill>
              </a:rPr>
              <a:t> og </a:t>
            </a:r>
            <a:r>
              <a:rPr lang="da-DK" dirty="0" err="1">
                <a:solidFill>
                  <a:schemeClr val="bg1"/>
                </a:solidFill>
              </a:rPr>
              <a:t>skrá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Stórur</a:t>
            </a:r>
            <a:r>
              <a:rPr lang="da-DK" dirty="0"/>
              <a:t> </a:t>
            </a:r>
            <a:r>
              <a:rPr lang="da-DK" dirty="0" err="1"/>
              <a:t>vøkstur</a:t>
            </a:r>
            <a:r>
              <a:rPr lang="da-DK" dirty="0"/>
              <a:t> </a:t>
            </a:r>
            <a:r>
              <a:rPr lang="da-DK" dirty="0" err="1"/>
              <a:t>síðani</a:t>
            </a:r>
            <a:r>
              <a:rPr lang="da-DK" dirty="0"/>
              <a:t> 2016</a:t>
            </a:r>
          </a:p>
          <a:p>
            <a:r>
              <a:rPr lang="da-DK" dirty="0"/>
              <a:t>Mest </a:t>
            </a:r>
            <a:r>
              <a:rPr lang="da-DK" dirty="0" err="1"/>
              <a:t>dreingir</a:t>
            </a:r>
            <a:r>
              <a:rPr lang="da-DK" dirty="0"/>
              <a:t>, </a:t>
            </a:r>
            <a:r>
              <a:rPr lang="da-DK" dirty="0" err="1"/>
              <a:t>ið</a:t>
            </a:r>
            <a:r>
              <a:rPr lang="da-DK" dirty="0"/>
              <a:t> </a:t>
            </a:r>
            <a:r>
              <a:rPr lang="da-DK" dirty="0" err="1"/>
              <a:t>hava</a:t>
            </a:r>
            <a:r>
              <a:rPr lang="da-DK" dirty="0"/>
              <a:t> </a:t>
            </a:r>
            <a:r>
              <a:rPr lang="da-DK" dirty="0" err="1"/>
              <a:t>roynt</a:t>
            </a:r>
            <a:r>
              <a:rPr lang="da-DK" dirty="0"/>
              <a:t> </a:t>
            </a:r>
            <a:r>
              <a:rPr lang="da-DK" dirty="0" err="1"/>
              <a:t>snús</a:t>
            </a:r>
            <a:r>
              <a:rPr lang="da-DK" dirty="0"/>
              <a:t> </a:t>
            </a:r>
            <a:r>
              <a:rPr lang="da-DK" dirty="0" err="1"/>
              <a:t>seinastu</a:t>
            </a:r>
            <a:r>
              <a:rPr lang="da-DK" dirty="0"/>
              <a:t> 30 </a:t>
            </a:r>
            <a:r>
              <a:rPr lang="da-DK" dirty="0" err="1"/>
              <a:t>dagarnir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956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Snús</a:t>
            </a:r>
            <a:r>
              <a:rPr lang="da-DK" sz="2800" b="1" dirty="0"/>
              <a:t> og </a:t>
            </a:r>
            <a:r>
              <a:rPr lang="da-DK" sz="2800" b="1" dirty="0" err="1"/>
              <a:t>skrá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3E0FF5E9-C174-46E8-A6A7-5FE630F57EB0}"/>
              </a:ext>
            </a:extLst>
          </p:cNvPr>
          <p:cNvGraphicFramePr/>
          <p:nvPr/>
        </p:nvGraphicFramePr>
        <p:xfrm>
          <a:off x="734669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128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Snús</a:t>
            </a:r>
            <a:r>
              <a:rPr lang="da-DK" sz="2800" b="1" dirty="0"/>
              <a:t> og </a:t>
            </a:r>
            <a:r>
              <a:rPr lang="da-DK" sz="2800" b="1" dirty="0" err="1"/>
              <a:t>skrá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4DF37C18-AA67-4C7F-A94A-ECCA9FC71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5759784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56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Snús</a:t>
            </a:r>
            <a:r>
              <a:rPr lang="da-DK" sz="2800" b="1" dirty="0"/>
              <a:t> og </a:t>
            </a:r>
            <a:r>
              <a:rPr lang="da-DK" sz="2800" b="1" dirty="0" err="1"/>
              <a:t>skrá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B1E73883-B904-43E8-954D-9A0B6AFF3A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824691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806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Rúsdrekka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lnSpcReduction="10000"/>
          </a:bodyPr>
          <a:lstStyle/>
          <a:p>
            <a:r>
              <a:rPr lang="da-DK" dirty="0" err="1"/>
              <a:t>Minkar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2012 til 2014</a:t>
            </a:r>
          </a:p>
          <a:p>
            <a:r>
              <a:rPr lang="da-DK" dirty="0" err="1"/>
              <a:t>Vaksið</a:t>
            </a:r>
            <a:r>
              <a:rPr lang="da-DK" dirty="0"/>
              <a:t> </a:t>
            </a:r>
            <a:r>
              <a:rPr lang="da-DK" dirty="0" err="1"/>
              <a:t>støðugt</a:t>
            </a:r>
            <a:r>
              <a:rPr lang="da-DK" dirty="0"/>
              <a:t> </a:t>
            </a:r>
            <a:r>
              <a:rPr lang="da-DK" dirty="0" err="1"/>
              <a:t>síðani</a:t>
            </a:r>
            <a:endParaRPr lang="da-DK" dirty="0"/>
          </a:p>
          <a:p>
            <a:r>
              <a:rPr lang="da-DK" dirty="0" err="1"/>
              <a:t>Flestu</a:t>
            </a:r>
            <a:r>
              <a:rPr lang="da-DK" dirty="0"/>
              <a:t> </a:t>
            </a:r>
            <a:r>
              <a:rPr lang="da-DK" dirty="0" err="1"/>
              <a:t>foreldur</a:t>
            </a:r>
            <a:r>
              <a:rPr lang="da-DK" dirty="0"/>
              <a:t> </a:t>
            </a:r>
            <a:r>
              <a:rPr lang="da-DK" dirty="0" err="1"/>
              <a:t>fulkomuliga</a:t>
            </a:r>
            <a:r>
              <a:rPr lang="da-DK" dirty="0"/>
              <a:t> </a:t>
            </a:r>
            <a:r>
              <a:rPr lang="da-DK" dirty="0" err="1"/>
              <a:t>ímóti</a:t>
            </a:r>
            <a:r>
              <a:rPr lang="da-DK" dirty="0"/>
              <a:t> </a:t>
            </a:r>
            <a:r>
              <a:rPr lang="da-DK" dirty="0" err="1"/>
              <a:t>fyllskapi</a:t>
            </a:r>
            <a:endParaRPr lang="da-DK" dirty="0"/>
          </a:p>
          <a:p>
            <a:r>
              <a:rPr lang="da-DK" dirty="0"/>
              <a:t>Signifikant </a:t>
            </a:r>
            <a:r>
              <a:rPr lang="da-DK" dirty="0" err="1"/>
              <a:t>fleiri</a:t>
            </a:r>
            <a:r>
              <a:rPr lang="da-DK" dirty="0"/>
              <a:t> </a:t>
            </a:r>
            <a:r>
              <a:rPr lang="da-DK" dirty="0" err="1"/>
              <a:t>dreingir</a:t>
            </a:r>
            <a:r>
              <a:rPr lang="da-DK" dirty="0"/>
              <a:t> </a:t>
            </a:r>
            <a:r>
              <a:rPr lang="da-DK" dirty="0" err="1"/>
              <a:t>fullir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402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Rúsdrekka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C3D38498-B556-499B-A77A-7D33B4FABE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8365164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2962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Rúsdrekka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BA6A0A04-47BE-40DF-904D-8BA95EEF44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54974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6715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Rúsdrekka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53112F32-7F39-49CE-B221-FF97854D445B}"/>
              </a:ext>
            </a:extLst>
          </p:cNvPr>
          <p:cNvGraphicFramePr/>
          <p:nvPr/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896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Rúsdrekka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C8FF266A-8C42-4C67-9846-3DD67ED40E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2907056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0687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Rúsdrekka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8F8521FD-9136-4543-8131-0C2CC0A143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6556571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03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Rúsdrekka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05D1DE4C-BB63-4206-87BB-39B965073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707278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020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Rúsevnisnýtsla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Lutfalsliga</a:t>
            </a:r>
            <a:r>
              <a:rPr lang="da-DK" dirty="0"/>
              <a:t> </a:t>
            </a:r>
            <a:r>
              <a:rPr lang="da-DK" dirty="0" err="1"/>
              <a:t>lítil</a:t>
            </a:r>
            <a:r>
              <a:rPr lang="da-DK" dirty="0"/>
              <a:t> </a:t>
            </a:r>
            <a:r>
              <a:rPr lang="da-DK" dirty="0" err="1"/>
              <a:t>nýtsla</a:t>
            </a:r>
            <a:r>
              <a:rPr lang="da-DK" dirty="0"/>
              <a:t> í Klaksvík</a:t>
            </a:r>
          </a:p>
          <a:p>
            <a:r>
              <a:rPr lang="da-DK" dirty="0" err="1"/>
              <a:t>Vøkstur</a:t>
            </a:r>
            <a:r>
              <a:rPr lang="da-DK" dirty="0"/>
              <a:t> av </a:t>
            </a:r>
            <a:r>
              <a:rPr lang="da-DK" dirty="0" err="1"/>
              <a:t>kannabisnýtslu</a:t>
            </a:r>
            <a:r>
              <a:rPr lang="da-DK" dirty="0"/>
              <a:t> </a:t>
            </a:r>
            <a:r>
              <a:rPr lang="da-DK" dirty="0" err="1"/>
              <a:t>síðani</a:t>
            </a:r>
            <a:r>
              <a:rPr lang="da-DK" dirty="0"/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97266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Rúsevnisnýtsla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1B14236B-4A13-489C-BBD7-A3E6216E0A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309250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4190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Rúsevnisnýtsla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76FE8516-48A0-40C0-ACFB-AD47B2C756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9239109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583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Onnur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frávíkjandi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atferð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Dreingir</a:t>
            </a:r>
            <a:r>
              <a:rPr lang="da-DK" dirty="0"/>
              <a:t> </a:t>
            </a:r>
            <a:r>
              <a:rPr lang="da-DK" dirty="0" err="1"/>
              <a:t>aftur</a:t>
            </a:r>
            <a:r>
              <a:rPr lang="da-DK" dirty="0"/>
              <a:t> </a:t>
            </a:r>
            <a:r>
              <a:rPr lang="da-DK" dirty="0" err="1"/>
              <a:t>yvirumboðaðir</a:t>
            </a:r>
            <a:endParaRPr lang="da-DK" dirty="0"/>
          </a:p>
          <a:p>
            <a:r>
              <a:rPr lang="da-DK" dirty="0" err="1"/>
              <a:t>Nógv</a:t>
            </a:r>
            <a:r>
              <a:rPr lang="da-DK" dirty="0"/>
              <a:t> </a:t>
            </a:r>
            <a:r>
              <a:rPr lang="da-DK" dirty="0" err="1"/>
              <a:t>herverk</a:t>
            </a:r>
            <a:r>
              <a:rPr lang="da-DK" dirty="0"/>
              <a:t> í 2012</a:t>
            </a:r>
          </a:p>
          <a:p>
            <a:r>
              <a:rPr lang="da-DK" dirty="0" err="1"/>
              <a:t>Meiri</a:t>
            </a:r>
            <a:r>
              <a:rPr lang="da-DK" dirty="0"/>
              <a:t> </a:t>
            </a:r>
            <a:r>
              <a:rPr lang="da-DK" dirty="0" err="1"/>
              <a:t>stuldur</a:t>
            </a:r>
            <a:r>
              <a:rPr lang="da-DK" dirty="0"/>
              <a:t> </a:t>
            </a:r>
            <a:r>
              <a:rPr lang="da-DK" dirty="0" err="1"/>
              <a:t>síðani</a:t>
            </a:r>
            <a:r>
              <a:rPr lang="da-DK" dirty="0"/>
              <a:t> 2014</a:t>
            </a:r>
          </a:p>
          <a:p>
            <a:r>
              <a:rPr lang="da-DK" dirty="0"/>
              <a:t>Nærum </a:t>
            </a:r>
            <a:r>
              <a:rPr lang="da-DK" dirty="0" err="1"/>
              <a:t>ongin</a:t>
            </a:r>
            <a:r>
              <a:rPr lang="da-DK" dirty="0"/>
              <a:t> </a:t>
            </a:r>
            <a:r>
              <a:rPr lang="da-DK" dirty="0" err="1"/>
              <a:t>harðskapur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033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Onnur</a:t>
            </a:r>
            <a:r>
              <a:rPr lang="da-DK" sz="2800" b="1" dirty="0"/>
              <a:t> </a:t>
            </a:r>
            <a:r>
              <a:rPr lang="da-DK" sz="2800" b="1" dirty="0" err="1"/>
              <a:t>frávíkjandi</a:t>
            </a:r>
            <a:r>
              <a:rPr lang="da-DK" sz="2800" b="1" dirty="0"/>
              <a:t> </a:t>
            </a:r>
            <a:r>
              <a:rPr lang="da-DK" sz="2800" b="1" dirty="0" err="1"/>
              <a:t>atferð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56AAE598-BB22-4F41-9242-025484F81C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244334"/>
              </p:ext>
            </p:extLst>
          </p:nvPr>
        </p:nvGraphicFramePr>
        <p:xfrm>
          <a:off x="552314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</p:spTree>
    <p:extLst>
      <p:ext uri="{BB962C8B-B14F-4D97-AF65-F5344CB8AC3E}">
        <p14:creationId xmlns:p14="http://schemas.microsoft.com/office/powerpoint/2010/main" val="45852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Onnur</a:t>
            </a:r>
            <a:r>
              <a:rPr lang="da-DK" sz="2800" b="1" dirty="0"/>
              <a:t> </a:t>
            </a:r>
            <a:r>
              <a:rPr lang="da-DK" sz="2800" b="1" dirty="0" err="1"/>
              <a:t>frávíkjandi</a:t>
            </a:r>
            <a:r>
              <a:rPr lang="da-DK" sz="2800" b="1" dirty="0"/>
              <a:t> </a:t>
            </a:r>
            <a:r>
              <a:rPr lang="da-DK" sz="2800" b="1" dirty="0" err="1"/>
              <a:t>atferð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1BB16B32-F4E4-403D-BF97-5AA280C91E7B}"/>
              </a:ext>
            </a:extLst>
          </p:cNvPr>
          <p:cNvGraphicFramePr/>
          <p:nvPr/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304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Onnur</a:t>
            </a:r>
            <a:r>
              <a:rPr lang="da-DK" sz="2800" b="1" dirty="0"/>
              <a:t> </a:t>
            </a:r>
            <a:r>
              <a:rPr lang="da-DK" sz="2800" b="1" dirty="0" err="1"/>
              <a:t>frávíkjandi</a:t>
            </a:r>
            <a:r>
              <a:rPr lang="da-DK" sz="2800" b="1" dirty="0"/>
              <a:t> </a:t>
            </a:r>
            <a:r>
              <a:rPr lang="da-DK" sz="2800" b="1" dirty="0" err="1"/>
              <a:t>atferð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69D47FDD-BC85-40B7-AF1C-5CCBFB60C7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0547147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1252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Onnur</a:t>
            </a:r>
            <a:r>
              <a:rPr lang="da-DK" sz="2800" b="1" dirty="0"/>
              <a:t> </a:t>
            </a:r>
            <a:r>
              <a:rPr lang="da-DK" sz="2800" b="1" dirty="0" err="1"/>
              <a:t>frávíkjandi</a:t>
            </a:r>
            <a:r>
              <a:rPr lang="da-DK" sz="2800" b="1" dirty="0"/>
              <a:t> </a:t>
            </a:r>
            <a:r>
              <a:rPr lang="da-DK" sz="2800" b="1" dirty="0" err="1"/>
              <a:t>atferð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66ACB006-979A-4A81-AE1C-1C70CD0EE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834681"/>
              </p:ext>
            </p:extLst>
          </p:nvPr>
        </p:nvGraphicFramePr>
        <p:xfrm>
          <a:off x="552313" y="1020932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964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Fyribyrgjandi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faktorar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/>
              <a:t>Sjálvkontrol</a:t>
            </a:r>
          </a:p>
          <a:p>
            <a:r>
              <a:rPr lang="da-DK" dirty="0" err="1"/>
              <a:t>Luttøka</a:t>
            </a:r>
            <a:r>
              <a:rPr lang="da-DK" dirty="0"/>
              <a:t> í </a:t>
            </a:r>
            <a:r>
              <a:rPr lang="da-DK" dirty="0" err="1"/>
              <a:t>venjing</a:t>
            </a:r>
            <a:endParaRPr lang="da-DK" dirty="0"/>
          </a:p>
          <a:p>
            <a:r>
              <a:rPr lang="da-DK" dirty="0" err="1"/>
              <a:t>Eftirlit</a:t>
            </a:r>
            <a:endParaRPr lang="da-DK" dirty="0"/>
          </a:p>
          <a:p>
            <a:r>
              <a:rPr lang="da-DK" dirty="0" err="1"/>
              <a:t>Foreldrahugburður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524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Fyribyrgjandi</a:t>
            </a:r>
            <a:r>
              <a:rPr lang="da-DK" sz="2800" b="1" dirty="0"/>
              <a:t> </a:t>
            </a:r>
            <a:r>
              <a:rPr lang="da-DK" sz="2800" b="1" dirty="0" err="1"/>
              <a:t>faktorar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848EE0D6-C1BE-41C2-9C0B-10BED530D2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4289179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877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/>
              <a:t>Fyribyrgjandi faktorar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7D2D25A1-9AF3-4B38-8B6C-EE82386879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943673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8786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/>
              <a:t>Fyribyrgjandi faktorar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5443CD40-0761-43F8-B08A-E1AB5C8244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804319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4372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/>
              <a:t>Fyribyrgjandi faktorar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DCA45E6E-E5C4-4654-A1C1-1175912D8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4841833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1222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Trivnaðar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faktorar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4" name="Pladsholder til indhold 3" descr="Klaksvík_City_Center_0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r="2920"/>
          <a:stretch>
            <a:fillRect/>
          </a:stretch>
        </p:blipFill>
        <p:spPr>
          <a:xfrm>
            <a:off x="762000" y="3614738"/>
            <a:ext cx="5692775" cy="2682875"/>
          </a:xfrm>
        </p:spPr>
      </p:pic>
    </p:spTree>
    <p:extLst>
      <p:ext uri="{BB962C8B-B14F-4D97-AF65-F5344CB8AC3E}">
        <p14:creationId xmlns:p14="http://schemas.microsoft.com/office/powerpoint/2010/main" val="33579197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Samband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við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foreldur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 err="1"/>
              <a:t>Færri</a:t>
            </a:r>
            <a:r>
              <a:rPr lang="da-DK" dirty="0"/>
              <a:t> </a:t>
            </a:r>
            <a:r>
              <a:rPr lang="da-DK" dirty="0" err="1"/>
              <a:t>fáa</a:t>
            </a:r>
            <a:r>
              <a:rPr lang="da-DK" dirty="0"/>
              <a:t> </a:t>
            </a:r>
            <a:r>
              <a:rPr lang="da-DK" dirty="0" err="1"/>
              <a:t>vegleiðing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</a:t>
            </a:r>
            <a:r>
              <a:rPr lang="da-DK" dirty="0" err="1"/>
              <a:t>foreldrum</a:t>
            </a:r>
            <a:r>
              <a:rPr lang="da-DK" dirty="0"/>
              <a:t> í 2018</a:t>
            </a:r>
          </a:p>
          <a:p>
            <a:r>
              <a:rPr lang="da-DK" dirty="0" err="1"/>
              <a:t>Fleiri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</a:t>
            </a:r>
            <a:r>
              <a:rPr lang="da-DK" dirty="0" err="1"/>
              <a:t>saman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foreldrum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vikusskifti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1208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Samband</a:t>
            </a:r>
            <a:r>
              <a:rPr lang="da-DK" sz="2800" b="1" dirty="0"/>
              <a:t> </a:t>
            </a:r>
            <a:r>
              <a:rPr lang="da-DK" sz="2800" b="1" dirty="0" err="1"/>
              <a:t>við</a:t>
            </a:r>
            <a:r>
              <a:rPr lang="da-DK" sz="2800" b="1" dirty="0"/>
              <a:t> </a:t>
            </a:r>
            <a:r>
              <a:rPr lang="da-DK" sz="2800" b="1" dirty="0" err="1"/>
              <a:t>foreldur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1341C9DA-1299-4695-BE37-6CF4AAA2A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130435"/>
              </p:ext>
            </p:extLst>
          </p:nvPr>
        </p:nvGraphicFramePr>
        <p:xfrm>
          <a:off x="552313" y="1154589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1231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Samband</a:t>
            </a:r>
            <a:r>
              <a:rPr lang="da-DK" sz="2800" b="1" dirty="0"/>
              <a:t> </a:t>
            </a:r>
            <a:r>
              <a:rPr lang="da-DK" sz="2800" b="1" dirty="0" err="1"/>
              <a:t>við</a:t>
            </a:r>
            <a:r>
              <a:rPr lang="da-DK" sz="2800" b="1" dirty="0"/>
              <a:t> </a:t>
            </a:r>
            <a:r>
              <a:rPr lang="da-DK" sz="2800" b="1" dirty="0" err="1"/>
              <a:t>foreldur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xmlns="" id="{2621957A-20FE-4FED-981C-AD6E31599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7921359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66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Avbjóðingar</a:t>
            </a:r>
            <a:r>
              <a:rPr lang="da-DK" dirty="0">
                <a:solidFill>
                  <a:schemeClr val="bg1"/>
                </a:solidFill>
              </a:rPr>
              <a:t> í </a:t>
            </a:r>
            <a:r>
              <a:rPr lang="da-DK" dirty="0" err="1">
                <a:solidFill>
                  <a:schemeClr val="bg1"/>
                </a:solidFill>
              </a:rPr>
              <a:t>skúlanum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fontScale="92500" lnSpcReduction="20000"/>
          </a:bodyPr>
          <a:lstStyle/>
          <a:p>
            <a:r>
              <a:rPr lang="da-DK" dirty="0" err="1"/>
              <a:t>Støðugt</a:t>
            </a:r>
            <a:r>
              <a:rPr lang="da-DK" dirty="0"/>
              <a:t> </a:t>
            </a:r>
            <a:r>
              <a:rPr lang="da-DK" dirty="0" err="1"/>
              <a:t>fleiri</a:t>
            </a:r>
            <a:r>
              <a:rPr lang="da-DK" dirty="0"/>
              <a:t> </a:t>
            </a:r>
            <a:r>
              <a:rPr lang="da-DK" dirty="0" err="1"/>
              <a:t>keða</a:t>
            </a:r>
            <a:r>
              <a:rPr lang="da-DK" dirty="0"/>
              <a:t> </a:t>
            </a:r>
            <a:r>
              <a:rPr lang="da-DK" dirty="0" err="1"/>
              <a:t>seg</a:t>
            </a:r>
            <a:r>
              <a:rPr lang="da-DK" dirty="0"/>
              <a:t> </a:t>
            </a:r>
            <a:r>
              <a:rPr lang="da-DK" dirty="0" err="1"/>
              <a:t>síðani</a:t>
            </a:r>
            <a:r>
              <a:rPr lang="da-DK" dirty="0"/>
              <a:t> 2014</a:t>
            </a:r>
          </a:p>
          <a:p>
            <a:r>
              <a:rPr lang="da-DK" dirty="0" err="1"/>
              <a:t>Flestu</a:t>
            </a:r>
            <a:r>
              <a:rPr lang="da-DK" dirty="0"/>
              <a:t> koma </a:t>
            </a:r>
            <a:r>
              <a:rPr lang="da-DK" dirty="0" err="1"/>
              <a:t>væl</a:t>
            </a:r>
            <a:r>
              <a:rPr lang="da-DK" dirty="0"/>
              <a:t> </a:t>
            </a:r>
            <a:r>
              <a:rPr lang="da-DK" dirty="0" err="1"/>
              <a:t>útav</a:t>
            </a:r>
            <a:r>
              <a:rPr lang="da-DK" dirty="0"/>
              <a:t> </a:t>
            </a:r>
            <a:r>
              <a:rPr lang="da-DK" dirty="0" err="1"/>
              <a:t>tí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fo-FO" dirty="0"/>
              <a:t>lærarunum</a:t>
            </a:r>
          </a:p>
          <a:p>
            <a:r>
              <a:rPr lang="fo-FO" dirty="0"/>
              <a:t>Føroyskir næmingar dáma ikki væl skúlan</a:t>
            </a:r>
          </a:p>
        </p:txBody>
      </p:sp>
    </p:spTree>
    <p:extLst>
      <p:ext uri="{BB962C8B-B14F-4D97-AF65-F5344CB8AC3E}">
        <p14:creationId xmlns:p14="http://schemas.microsoft.com/office/powerpoint/2010/main" val="418752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Avbjóðingar</a:t>
            </a:r>
            <a:r>
              <a:rPr lang="da-DK" sz="2800" b="1" dirty="0"/>
              <a:t> í </a:t>
            </a:r>
            <a:r>
              <a:rPr lang="da-DK" sz="2800" b="1" dirty="0" err="1"/>
              <a:t>skúlanum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FDB9AF34-7F65-4F59-A6B8-ACF0DD5E67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239709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0635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Avbjóðingar</a:t>
            </a:r>
            <a:r>
              <a:rPr lang="da-DK" sz="2800" b="1" dirty="0"/>
              <a:t> í </a:t>
            </a:r>
            <a:r>
              <a:rPr lang="da-DK" sz="2800" b="1" dirty="0" err="1"/>
              <a:t>skúlanum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1716599" y="4306444"/>
            <a:ext cx="2855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Kallsgarð, 2018, s. 28 &amp; Balvig, 2017, s. 144</a:t>
            </a:r>
            <a:endParaRPr lang="en-GB" sz="1000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9A08C999-D88A-4D0B-B346-4C736886D9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938876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657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Trivnaður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annars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fo-FO" dirty="0"/>
              <a:t>Fleiri offur fyri harðskapi. Tó fá.</a:t>
            </a:r>
          </a:p>
          <a:p>
            <a:r>
              <a:rPr lang="fo-FO" dirty="0"/>
              <a:t>Happing í støðugari minking</a:t>
            </a:r>
          </a:p>
          <a:p>
            <a:r>
              <a:rPr lang="fo-FO" dirty="0"/>
              <a:t>Fleiri hava </a:t>
            </a:r>
            <a:r>
              <a:rPr lang="fo-FO" dirty="0" err="1"/>
              <a:t>sjálvmorðstankar</a:t>
            </a:r>
            <a:endParaRPr lang="fo-FO" dirty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62808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Trivnaður</a:t>
            </a:r>
            <a:r>
              <a:rPr lang="da-DK" sz="2800" b="1" dirty="0"/>
              <a:t> </a:t>
            </a:r>
            <a:r>
              <a:rPr lang="da-DK" sz="2800" b="1" dirty="0" err="1"/>
              <a:t>annars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696D930E-AFAD-49AC-BD9B-B7EBFC366A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6433718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51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Trivnaður</a:t>
            </a:r>
            <a:r>
              <a:rPr lang="da-DK" sz="2800" b="1" dirty="0"/>
              <a:t> </a:t>
            </a:r>
            <a:r>
              <a:rPr lang="da-DK" sz="2800" b="1" dirty="0" err="1"/>
              <a:t>annars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EA7B3093-E5F8-44B4-A182-AEEC087B86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152576"/>
              </p:ext>
            </p:extLst>
          </p:nvPr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0918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Trivnaður</a:t>
            </a:r>
            <a:r>
              <a:rPr lang="da-DK" sz="2800" b="1" dirty="0"/>
              <a:t> </a:t>
            </a:r>
            <a:r>
              <a:rPr lang="da-DK" sz="2800" b="1" dirty="0" err="1"/>
              <a:t>annars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FD396408-1495-4366-A704-FE2A32F8A2AE}"/>
              </a:ext>
            </a:extLst>
          </p:cNvPr>
          <p:cNvGraphicFramePr/>
          <p:nvPr/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163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Trivnaður</a:t>
            </a:r>
            <a:r>
              <a:rPr lang="da-DK" sz="2800" b="1" dirty="0"/>
              <a:t> </a:t>
            </a:r>
            <a:r>
              <a:rPr lang="da-DK" sz="2800" b="1" dirty="0" err="1"/>
              <a:t>annars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7B7ABFAE-0F84-4B33-B7FD-C300CDB6476B}"/>
              </a:ext>
            </a:extLst>
          </p:cNvPr>
          <p:cNvGraphicFramePr/>
          <p:nvPr/>
        </p:nvGraphicFramePr>
        <p:xfrm>
          <a:off x="552313" y="1154589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011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ida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734669" y="356872"/>
            <a:ext cx="5121690" cy="797717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 err="1"/>
              <a:t>Trivnaður</a:t>
            </a:r>
            <a:r>
              <a:rPr lang="da-DK" sz="2800" b="1" dirty="0"/>
              <a:t> </a:t>
            </a:r>
            <a:r>
              <a:rPr lang="da-DK" sz="2800" b="1" dirty="0" err="1"/>
              <a:t>annars</a:t>
            </a:r>
            <a:endParaRPr lang="da-DK" sz="2800" b="1" dirty="0"/>
          </a:p>
        </p:txBody>
      </p:sp>
      <p:pic>
        <p:nvPicPr>
          <p:cNvPr id="3" name="Pladsholder til indhold 2" descr="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r="32947"/>
          <a:stretch>
            <a:fillRect/>
          </a:stretch>
        </p:blipFill>
        <p:spPr>
          <a:xfrm>
            <a:off x="5950126" y="356872"/>
            <a:ext cx="2855402" cy="5395084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xmlns="" id="{35A8DAA1-6638-45A9-9F2F-D6D979EF66C8}"/>
              </a:ext>
            </a:extLst>
          </p:cNvPr>
          <p:cNvSpPr txBox="1"/>
          <p:nvPr/>
        </p:nvSpPr>
        <p:spPr>
          <a:xfrm>
            <a:off x="2154733" y="4306444"/>
            <a:ext cx="228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ICSRA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7782A400-9AA2-43C9-8BDA-EF5FCDEA74D6}"/>
              </a:ext>
            </a:extLst>
          </p:cNvPr>
          <p:cNvGraphicFramePr/>
          <p:nvPr/>
        </p:nvGraphicFramePr>
        <p:xfrm>
          <a:off x="552313" y="110604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306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Samandráttur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/>
          </a:bodyPr>
          <a:lstStyle/>
          <a:p>
            <a:r>
              <a:rPr lang="da-DK" dirty="0"/>
              <a:t>Sum </a:t>
            </a:r>
            <a:r>
              <a:rPr lang="da-DK" dirty="0" err="1"/>
              <a:t>heild</a:t>
            </a:r>
            <a:r>
              <a:rPr lang="da-DK" dirty="0"/>
              <a:t> er </a:t>
            </a:r>
            <a:r>
              <a:rPr lang="da-DK" dirty="0" err="1"/>
              <a:t>gongdin</a:t>
            </a:r>
            <a:r>
              <a:rPr lang="da-DK" dirty="0"/>
              <a:t> </a:t>
            </a:r>
            <a:r>
              <a:rPr lang="da-DK" dirty="0" err="1"/>
              <a:t>góð</a:t>
            </a:r>
            <a:r>
              <a:rPr lang="da-DK" dirty="0"/>
              <a:t> 2012 til 2018</a:t>
            </a:r>
          </a:p>
          <a:p>
            <a:r>
              <a:rPr lang="da-DK" dirty="0" err="1"/>
              <a:t>Fá</a:t>
            </a:r>
            <a:r>
              <a:rPr lang="da-DK" dirty="0"/>
              <a:t> </a:t>
            </a:r>
            <a:r>
              <a:rPr lang="da-DK" dirty="0" err="1"/>
              <a:t>nýta</a:t>
            </a:r>
            <a:r>
              <a:rPr lang="da-DK" dirty="0"/>
              <a:t> </a:t>
            </a:r>
            <a:r>
              <a:rPr lang="da-DK" dirty="0" err="1"/>
              <a:t>rúsevnir</a:t>
            </a:r>
            <a:endParaRPr lang="da-DK" dirty="0"/>
          </a:p>
          <a:p>
            <a:r>
              <a:rPr lang="da-DK" dirty="0" err="1"/>
              <a:t>Happing</a:t>
            </a:r>
            <a:r>
              <a:rPr lang="da-DK" dirty="0"/>
              <a:t> </a:t>
            </a:r>
            <a:r>
              <a:rPr lang="da-DK" dirty="0" err="1"/>
              <a:t>gerst</a:t>
            </a:r>
            <a:r>
              <a:rPr lang="da-DK" dirty="0"/>
              <a:t> </a:t>
            </a:r>
            <a:r>
              <a:rPr lang="da-DK" dirty="0" err="1"/>
              <a:t>minni</a:t>
            </a:r>
            <a:r>
              <a:rPr lang="da-DK" dirty="0"/>
              <a:t> </a:t>
            </a:r>
            <a:r>
              <a:rPr lang="da-DK" dirty="0" err="1"/>
              <a:t>utbreidd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843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Samandráttur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Minni </a:t>
            </a:r>
            <a:r>
              <a:rPr lang="da-DK" dirty="0" err="1"/>
              <a:t>góð</a:t>
            </a:r>
            <a:r>
              <a:rPr lang="da-DK" dirty="0"/>
              <a:t> 2016 til 2018</a:t>
            </a:r>
          </a:p>
          <a:p>
            <a:r>
              <a:rPr lang="da-DK" dirty="0" err="1"/>
              <a:t>Fleiri</a:t>
            </a:r>
            <a:r>
              <a:rPr lang="da-DK" dirty="0"/>
              <a:t> </a:t>
            </a:r>
            <a:r>
              <a:rPr lang="da-DK" dirty="0" err="1"/>
              <a:t>hava</a:t>
            </a:r>
            <a:r>
              <a:rPr lang="da-DK" dirty="0"/>
              <a:t> </a:t>
            </a:r>
            <a:r>
              <a:rPr lang="da-DK" dirty="0" err="1"/>
              <a:t>trupult</a:t>
            </a:r>
            <a:r>
              <a:rPr lang="da-DK" dirty="0"/>
              <a:t> at </a:t>
            </a:r>
            <a:r>
              <a:rPr lang="da-DK" dirty="0" err="1"/>
              <a:t>fáa</a:t>
            </a:r>
            <a:r>
              <a:rPr lang="da-DK" dirty="0"/>
              <a:t> </a:t>
            </a:r>
            <a:r>
              <a:rPr lang="da-DK" dirty="0" err="1"/>
              <a:t>umsorgan</a:t>
            </a:r>
            <a:endParaRPr lang="da-DK" dirty="0"/>
          </a:p>
          <a:p>
            <a:r>
              <a:rPr lang="da-DK" dirty="0" err="1"/>
              <a:t>Fleiri</a:t>
            </a:r>
            <a:r>
              <a:rPr lang="da-DK" dirty="0"/>
              <a:t> </a:t>
            </a:r>
            <a:r>
              <a:rPr lang="da-DK" dirty="0" err="1"/>
              <a:t>keða</a:t>
            </a:r>
            <a:r>
              <a:rPr lang="da-DK" dirty="0"/>
              <a:t> </a:t>
            </a:r>
            <a:r>
              <a:rPr lang="da-DK" dirty="0" err="1"/>
              <a:t>seg</a:t>
            </a:r>
            <a:r>
              <a:rPr lang="da-DK" dirty="0"/>
              <a:t> í </a:t>
            </a:r>
            <a:r>
              <a:rPr lang="da-DK" dirty="0" err="1"/>
              <a:t>skúlanum</a:t>
            </a:r>
            <a:endParaRPr lang="da-DK" dirty="0"/>
          </a:p>
          <a:p>
            <a:r>
              <a:rPr lang="da-DK" dirty="0" err="1"/>
              <a:t>Størri</a:t>
            </a:r>
            <a:r>
              <a:rPr lang="da-DK" dirty="0"/>
              <a:t> </a:t>
            </a:r>
            <a:r>
              <a:rPr lang="da-DK" dirty="0" err="1"/>
              <a:t>partur</a:t>
            </a:r>
            <a:r>
              <a:rPr lang="da-DK" dirty="0"/>
              <a:t> </a:t>
            </a:r>
            <a:r>
              <a:rPr lang="da-DK" dirty="0" err="1"/>
              <a:t>hevur</a:t>
            </a:r>
            <a:r>
              <a:rPr lang="da-DK" dirty="0"/>
              <a:t> </a:t>
            </a:r>
            <a:r>
              <a:rPr lang="da-DK" dirty="0" err="1"/>
              <a:t>sjálvmorðstankar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283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ida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79997"/>
            <a:ext cx="8229600" cy="1143000"/>
          </a:xfrm>
        </p:spPr>
        <p:txBody>
          <a:bodyPr/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Samandráttur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1562" y="3615485"/>
            <a:ext cx="5693026" cy="2682278"/>
          </a:xfrm>
        </p:spPr>
        <p:txBody>
          <a:bodyPr>
            <a:normAutofit lnSpcReduction="10000"/>
          </a:bodyPr>
          <a:lstStyle/>
          <a:p>
            <a:r>
              <a:rPr lang="da-DK" dirty="0" err="1"/>
              <a:t>Uppaling</a:t>
            </a:r>
            <a:r>
              <a:rPr lang="da-DK" dirty="0"/>
              <a:t> og sjálvkontrol</a:t>
            </a:r>
          </a:p>
          <a:p>
            <a:r>
              <a:rPr lang="da-DK" dirty="0" err="1"/>
              <a:t>Luttøka</a:t>
            </a:r>
            <a:r>
              <a:rPr lang="da-DK" dirty="0"/>
              <a:t> í </a:t>
            </a:r>
            <a:r>
              <a:rPr lang="da-DK" dirty="0" err="1"/>
              <a:t>venjing</a:t>
            </a:r>
            <a:r>
              <a:rPr lang="da-DK" dirty="0"/>
              <a:t> </a:t>
            </a:r>
            <a:r>
              <a:rPr lang="da-DK" dirty="0" err="1"/>
              <a:t>fyribirgir</a:t>
            </a:r>
            <a:endParaRPr lang="da-DK" dirty="0"/>
          </a:p>
          <a:p>
            <a:r>
              <a:rPr lang="da-DK" dirty="0" err="1"/>
              <a:t>Ávís</a:t>
            </a:r>
            <a:r>
              <a:rPr lang="da-DK" dirty="0"/>
              <a:t> ung </a:t>
            </a:r>
            <a:r>
              <a:rPr lang="da-DK" dirty="0" err="1"/>
              <a:t>ganga</a:t>
            </a:r>
            <a:r>
              <a:rPr lang="da-DK" dirty="0"/>
              <a:t> til </a:t>
            </a:r>
            <a:r>
              <a:rPr lang="da-DK" dirty="0" err="1"/>
              <a:t>venjing</a:t>
            </a:r>
            <a:endParaRPr lang="da-DK" dirty="0"/>
          </a:p>
          <a:p>
            <a:r>
              <a:rPr lang="fo-FO" dirty="0" err="1"/>
              <a:t>Foreldraeftirlit</a:t>
            </a:r>
            <a:endParaRPr lang="da-DK" dirty="0"/>
          </a:p>
          <a:p>
            <a:r>
              <a:rPr lang="da-DK" dirty="0" err="1"/>
              <a:t>Foreldrahugburður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2450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4281</TotalTime>
  <Words>1043</Words>
  <Application>Microsoft Office PowerPoint</Application>
  <PresentationFormat>Skærmshow (4:3)</PresentationFormat>
  <Paragraphs>188</Paragraphs>
  <Slides>59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59</vt:i4>
      </vt:variant>
    </vt:vector>
  </HeadingPairs>
  <TitlesOfParts>
    <vt:vector size="62" baseType="lpstr">
      <vt:lpstr>Arial</vt:lpstr>
      <vt:lpstr>Calibri</vt:lpstr>
      <vt:lpstr>Kontortema</vt:lpstr>
      <vt:lpstr>Fyribyrging og Trivnaður</vt:lpstr>
      <vt:lpstr>Hvat er Planet Youth?</vt:lpstr>
      <vt:lpstr>Háttalag</vt:lpstr>
      <vt:lpstr>Allýsingar</vt:lpstr>
      <vt:lpstr>Ástøðir um frávíkjandi atferð</vt:lpstr>
      <vt:lpstr>Sjálvkontrol ástøði</vt:lpstr>
      <vt:lpstr>Sjálvkontrol ástøði</vt:lpstr>
      <vt:lpstr>Sjálvkontrol ástøði</vt:lpstr>
      <vt:lpstr>Routine Activity Theory</vt:lpstr>
      <vt:lpstr>Routine Activity Theory</vt:lpstr>
      <vt:lpstr>Theory of differential association</vt:lpstr>
      <vt:lpstr>Braithwaite og Kyn</vt:lpstr>
      <vt:lpstr>Braithwaite og Kyn</vt:lpstr>
      <vt:lpstr>Braithwaite og Kyn</vt:lpstr>
      <vt:lpstr>Úrslit</vt:lpstr>
      <vt:lpstr>Royking</vt:lpstr>
      <vt:lpstr>Royking</vt:lpstr>
      <vt:lpstr>Royking</vt:lpstr>
      <vt:lpstr>Royking</vt:lpstr>
      <vt:lpstr>Snús og skrá</vt:lpstr>
      <vt:lpstr>Snús og skrá</vt:lpstr>
      <vt:lpstr>Snús og skrá</vt:lpstr>
      <vt:lpstr>Snús og skrá</vt:lpstr>
      <vt:lpstr>Rúsdrekka</vt:lpstr>
      <vt:lpstr>Rúsdrekka</vt:lpstr>
      <vt:lpstr>Rúsdrekka</vt:lpstr>
      <vt:lpstr>Rúsdrekka</vt:lpstr>
      <vt:lpstr>Rúsdrekka</vt:lpstr>
      <vt:lpstr>Rúsdrekka</vt:lpstr>
      <vt:lpstr>Rúsdrekka</vt:lpstr>
      <vt:lpstr>Rúsevnisnýtsla</vt:lpstr>
      <vt:lpstr>Rúsevnisnýtsla</vt:lpstr>
      <vt:lpstr>Rúsevnisnýtsla</vt:lpstr>
      <vt:lpstr>Onnur frávíkjandi atferð</vt:lpstr>
      <vt:lpstr>Onnur frávíkjandi atferð</vt:lpstr>
      <vt:lpstr>Onnur frávíkjandi atferð</vt:lpstr>
      <vt:lpstr>Onnur frávíkjandi atferð</vt:lpstr>
      <vt:lpstr>Onnur frávíkjandi atferð</vt:lpstr>
      <vt:lpstr>Fyribyrgjandi faktorar</vt:lpstr>
      <vt:lpstr>Fyribyrgjandi faktorar</vt:lpstr>
      <vt:lpstr>Fyribyrgjandi faktorar</vt:lpstr>
      <vt:lpstr>Fyribyrgjandi faktorar</vt:lpstr>
      <vt:lpstr>Fyribyrgjandi faktorar</vt:lpstr>
      <vt:lpstr>Trivnaðar faktorar</vt:lpstr>
      <vt:lpstr>Samband við foreldur</vt:lpstr>
      <vt:lpstr>Samband við foreldur</vt:lpstr>
      <vt:lpstr>Samband við foreldur</vt:lpstr>
      <vt:lpstr>Avbjóðingar í skúlanum</vt:lpstr>
      <vt:lpstr>Avbjóðingar í skúlanum</vt:lpstr>
      <vt:lpstr>Avbjóðingar í skúlanum</vt:lpstr>
      <vt:lpstr>Trivnaður annars</vt:lpstr>
      <vt:lpstr>Trivnaður annars</vt:lpstr>
      <vt:lpstr>Trivnaður annars</vt:lpstr>
      <vt:lpstr>Trivnaður annars</vt:lpstr>
      <vt:lpstr>Trivnaður annars</vt:lpstr>
      <vt:lpstr>Trivnaður annars</vt:lpstr>
      <vt:lpstr>Samandráttur</vt:lpstr>
      <vt:lpstr>Samandráttur</vt:lpstr>
      <vt:lpstr>Samandráttur</vt:lpstr>
    </vt:vector>
  </TitlesOfParts>
  <Company>Grafia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Anna Simonsen</dc:creator>
  <cp:lastModifiedBy>Tonja Sonhardsdóttir</cp:lastModifiedBy>
  <cp:revision>103</cp:revision>
  <dcterms:created xsi:type="dcterms:W3CDTF">2014-03-11T13:04:18Z</dcterms:created>
  <dcterms:modified xsi:type="dcterms:W3CDTF">2019-11-05T10:33:14Z</dcterms:modified>
</cp:coreProperties>
</file>